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embeddings/oleObject1.bin" ContentType="application/vnd.openxmlformats-officedocument.oleObject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88" r:id="rId3"/>
    <p:sldId id="289" r:id="rId4"/>
    <p:sldId id="259" r:id="rId5"/>
    <p:sldId id="268" r:id="rId6"/>
    <p:sldId id="281" r:id="rId7"/>
    <p:sldId id="282" r:id="rId8"/>
    <p:sldId id="262" r:id="rId9"/>
    <p:sldId id="285" r:id="rId10"/>
    <p:sldId id="271" r:id="rId11"/>
    <p:sldId id="273" r:id="rId12"/>
    <p:sldId id="274" r:id="rId13"/>
    <p:sldId id="276" r:id="rId14"/>
    <p:sldId id="277" r:id="rId15"/>
    <p:sldId id="279" r:id="rId16"/>
    <p:sldId id="283" r:id="rId17"/>
    <p:sldId id="284" r:id="rId18"/>
    <p:sldId id="290" r:id="rId19"/>
    <p:sldId id="287" r:id="rId20"/>
    <p:sldId id="280" r:id="rId21"/>
    <p:sldId id="293" r:id="rId22"/>
    <p:sldId id="263" r:id="rId23"/>
    <p:sldId id="291" r:id="rId24"/>
    <p:sldId id="294" r:id="rId25"/>
    <p:sldId id="266" r:id="rId26"/>
    <p:sldId id="292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FFC801"/>
    <a:srgbClr val="FFEB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24" autoAdjust="0"/>
    <p:restoredTop sz="88578" autoAdjust="0"/>
  </p:normalViewPr>
  <p:slideViewPr>
    <p:cSldViewPr snapToGrid="0" snapToObjects="1">
      <p:cViewPr>
        <p:scale>
          <a:sx n="81" d="100"/>
          <a:sy n="81" d="100"/>
        </p:scale>
        <p:origin x="-1880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7A916F-918E-F546-A9A9-D65E8E711988}" type="doc">
      <dgm:prSet loTypeId="urn:microsoft.com/office/officeart/2005/8/layout/hProcess9" loCatId="" qsTypeId="urn:microsoft.com/office/officeart/2005/8/quickstyle/simple4" qsCatId="simple" csTypeId="urn:microsoft.com/office/officeart/2005/8/colors/colorful1" csCatId="colorful" phldr="1"/>
      <dgm:spPr/>
    </dgm:pt>
    <dgm:pt modelId="{34F6946C-92DB-8941-B471-7C58AA37493E}">
      <dgm:prSet phldrT="[Text]"/>
      <dgm:spPr/>
      <dgm:t>
        <a:bodyPr/>
        <a:lstStyle/>
        <a:p>
          <a:r>
            <a:rPr lang="en-US" dirty="0" smtClean="0">
              <a:solidFill>
                <a:schemeClr val="bg2"/>
              </a:solidFill>
            </a:rPr>
            <a:t>One full day per grade level (Aug.)</a:t>
          </a:r>
          <a:endParaRPr lang="en-US" dirty="0">
            <a:solidFill>
              <a:schemeClr val="bg2"/>
            </a:solidFill>
          </a:endParaRPr>
        </a:p>
      </dgm:t>
    </dgm:pt>
    <dgm:pt modelId="{6B04A240-6B00-DB42-94CF-FDA39C2EE262}" type="parTrans" cxnId="{F0B9E8EF-1E6B-AC49-850D-A4AD16EC75C7}">
      <dgm:prSet/>
      <dgm:spPr/>
      <dgm:t>
        <a:bodyPr/>
        <a:lstStyle/>
        <a:p>
          <a:endParaRPr lang="en-US"/>
        </a:p>
      </dgm:t>
    </dgm:pt>
    <dgm:pt modelId="{AC2394ED-A15F-0548-B579-184CEA0ACF34}" type="sibTrans" cxnId="{F0B9E8EF-1E6B-AC49-850D-A4AD16EC75C7}">
      <dgm:prSet/>
      <dgm:spPr/>
      <dgm:t>
        <a:bodyPr/>
        <a:lstStyle/>
        <a:p>
          <a:endParaRPr lang="en-US"/>
        </a:p>
      </dgm:t>
    </dgm:pt>
    <dgm:pt modelId="{F98CA0D2-8595-C945-9A5B-838093A04F5D}">
      <dgm:prSet phldrT="[Text]"/>
      <dgm:spPr/>
      <dgm:t>
        <a:bodyPr/>
        <a:lstStyle/>
        <a:p>
          <a:r>
            <a:rPr lang="en-US" dirty="0" smtClean="0">
              <a:solidFill>
                <a:srgbClr val="282828"/>
              </a:solidFill>
            </a:rPr>
            <a:t>Develop plan for ongoing support</a:t>
          </a:r>
          <a:endParaRPr lang="en-US" dirty="0">
            <a:solidFill>
              <a:srgbClr val="282828"/>
            </a:solidFill>
          </a:endParaRPr>
        </a:p>
      </dgm:t>
    </dgm:pt>
    <dgm:pt modelId="{B036367F-EA92-3241-978D-83F1104B2664}" type="parTrans" cxnId="{DC4B3F12-C945-D147-ABD5-A793A361620A}">
      <dgm:prSet/>
      <dgm:spPr/>
      <dgm:t>
        <a:bodyPr/>
        <a:lstStyle/>
        <a:p>
          <a:endParaRPr lang="en-US"/>
        </a:p>
      </dgm:t>
    </dgm:pt>
    <dgm:pt modelId="{C95CECE8-50C1-054E-854B-D3371DB44E15}" type="sibTrans" cxnId="{DC4B3F12-C945-D147-ABD5-A793A361620A}">
      <dgm:prSet/>
      <dgm:spPr/>
      <dgm:t>
        <a:bodyPr/>
        <a:lstStyle/>
        <a:p>
          <a:endParaRPr lang="en-US"/>
        </a:p>
      </dgm:t>
    </dgm:pt>
    <dgm:pt modelId="{90E68E2C-9AEE-E24A-8B30-36F012A06DCC}" type="pres">
      <dgm:prSet presAssocID="{517A916F-918E-F546-A9A9-D65E8E711988}" presName="CompostProcess" presStyleCnt="0">
        <dgm:presLayoutVars>
          <dgm:dir/>
          <dgm:resizeHandles val="exact"/>
        </dgm:presLayoutVars>
      </dgm:prSet>
      <dgm:spPr/>
    </dgm:pt>
    <dgm:pt modelId="{89255FE9-4CD1-C844-9A61-B6B670E83DB9}" type="pres">
      <dgm:prSet presAssocID="{517A916F-918E-F546-A9A9-D65E8E711988}" presName="arrow" presStyleLbl="bgShp" presStyleIdx="0" presStyleCnt="1"/>
      <dgm:spPr/>
    </dgm:pt>
    <dgm:pt modelId="{B6D5D9F1-937F-FD4A-9BEB-A0F510F4F865}" type="pres">
      <dgm:prSet presAssocID="{517A916F-918E-F546-A9A9-D65E8E711988}" presName="linearProcess" presStyleCnt="0"/>
      <dgm:spPr/>
    </dgm:pt>
    <dgm:pt modelId="{150A1915-7EEB-2141-8160-D7F5720D97AD}" type="pres">
      <dgm:prSet presAssocID="{34F6946C-92DB-8941-B471-7C58AA37493E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9CB1A0-67ED-E647-9F8A-CCD084EA4C70}" type="pres">
      <dgm:prSet presAssocID="{AC2394ED-A15F-0548-B579-184CEA0ACF34}" presName="sibTrans" presStyleCnt="0"/>
      <dgm:spPr/>
    </dgm:pt>
    <dgm:pt modelId="{D40725A2-3F13-9C49-854A-672BCDC46040}" type="pres">
      <dgm:prSet presAssocID="{F98CA0D2-8595-C945-9A5B-838093A04F5D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B9F1CE-2B5D-BB44-A38A-640B3F334D3E}" type="presOf" srcId="{34F6946C-92DB-8941-B471-7C58AA37493E}" destId="{150A1915-7EEB-2141-8160-D7F5720D97AD}" srcOrd="0" destOrd="0" presId="urn:microsoft.com/office/officeart/2005/8/layout/hProcess9"/>
    <dgm:cxn modelId="{E1A2F51C-0664-244F-AC6A-ACD7150C818D}" type="presOf" srcId="{F98CA0D2-8595-C945-9A5B-838093A04F5D}" destId="{D40725A2-3F13-9C49-854A-672BCDC46040}" srcOrd="0" destOrd="0" presId="urn:microsoft.com/office/officeart/2005/8/layout/hProcess9"/>
    <dgm:cxn modelId="{DC4B3F12-C945-D147-ABD5-A793A361620A}" srcId="{517A916F-918E-F546-A9A9-D65E8E711988}" destId="{F98CA0D2-8595-C945-9A5B-838093A04F5D}" srcOrd="1" destOrd="0" parTransId="{B036367F-EA92-3241-978D-83F1104B2664}" sibTransId="{C95CECE8-50C1-054E-854B-D3371DB44E15}"/>
    <dgm:cxn modelId="{E03883E5-26F3-4B4E-8B2E-DF0E56069215}" type="presOf" srcId="{517A916F-918E-F546-A9A9-D65E8E711988}" destId="{90E68E2C-9AEE-E24A-8B30-36F012A06DCC}" srcOrd="0" destOrd="0" presId="urn:microsoft.com/office/officeart/2005/8/layout/hProcess9"/>
    <dgm:cxn modelId="{F0B9E8EF-1E6B-AC49-850D-A4AD16EC75C7}" srcId="{517A916F-918E-F546-A9A9-D65E8E711988}" destId="{34F6946C-92DB-8941-B471-7C58AA37493E}" srcOrd="0" destOrd="0" parTransId="{6B04A240-6B00-DB42-94CF-FDA39C2EE262}" sibTransId="{AC2394ED-A15F-0548-B579-184CEA0ACF34}"/>
    <dgm:cxn modelId="{6B7FE096-55B4-A54A-997B-95511FADD22B}" type="presParOf" srcId="{90E68E2C-9AEE-E24A-8B30-36F012A06DCC}" destId="{89255FE9-4CD1-C844-9A61-B6B670E83DB9}" srcOrd="0" destOrd="0" presId="urn:microsoft.com/office/officeart/2005/8/layout/hProcess9"/>
    <dgm:cxn modelId="{E38A2142-9EAF-1C44-8976-56F002BE536D}" type="presParOf" srcId="{90E68E2C-9AEE-E24A-8B30-36F012A06DCC}" destId="{B6D5D9F1-937F-FD4A-9BEB-A0F510F4F865}" srcOrd="1" destOrd="0" presId="urn:microsoft.com/office/officeart/2005/8/layout/hProcess9"/>
    <dgm:cxn modelId="{8AB1C17B-91E0-F64E-88BC-85B3CF73B917}" type="presParOf" srcId="{B6D5D9F1-937F-FD4A-9BEB-A0F510F4F865}" destId="{150A1915-7EEB-2141-8160-D7F5720D97AD}" srcOrd="0" destOrd="0" presId="urn:microsoft.com/office/officeart/2005/8/layout/hProcess9"/>
    <dgm:cxn modelId="{245DF4B8-63CE-1448-AF00-6808B976C2BC}" type="presParOf" srcId="{B6D5D9F1-937F-FD4A-9BEB-A0F510F4F865}" destId="{A19CB1A0-67ED-E647-9F8A-CCD084EA4C70}" srcOrd="1" destOrd="0" presId="urn:microsoft.com/office/officeart/2005/8/layout/hProcess9"/>
    <dgm:cxn modelId="{576B3A86-8BA9-0446-AF84-9C6900EFAD42}" type="presParOf" srcId="{B6D5D9F1-937F-FD4A-9BEB-A0F510F4F865}" destId="{D40725A2-3F13-9C49-854A-672BCDC46040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7A916F-918E-F546-A9A9-D65E8E711988}" type="doc">
      <dgm:prSet loTypeId="urn:microsoft.com/office/officeart/2005/8/layout/hProcess9" loCatId="" qsTypeId="urn:microsoft.com/office/officeart/2005/8/quickstyle/simple4" qsCatId="simple" csTypeId="urn:microsoft.com/office/officeart/2005/8/colors/colorful4" csCatId="colorful" phldr="1"/>
      <dgm:spPr/>
    </dgm:pt>
    <dgm:pt modelId="{34F6946C-92DB-8941-B471-7C58AA37493E}">
      <dgm:prSet phldrT="[Text]"/>
      <dgm:spPr/>
      <dgm:t>
        <a:bodyPr/>
        <a:lstStyle/>
        <a:p>
          <a:r>
            <a:rPr lang="en-US" dirty="0" smtClean="0">
              <a:solidFill>
                <a:srgbClr val="282828"/>
              </a:solidFill>
            </a:rPr>
            <a:t>Frontload initial training of </a:t>
          </a:r>
          <a:r>
            <a:rPr lang="en-US" b="1" i="1" dirty="0" smtClean="0">
              <a:solidFill>
                <a:srgbClr val="282828"/>
              </a:solidFill>
            </a:rPr>
            <a:t>A Story of Units</a:t>
          </a:r>
          <a:r>
            <a:rPr lang="en-US" dirty="0" smtClean="0">
              <a:solidFill>
                <a:srgbClr val="282828"/>
              </a:solidFill>
            </a:rPr>
            <a:t> &amp; Module 1</a:t>
          </a:r>
          <a:endParaRPr lang="en-US" dirty="0">
            <a:solidFill>
              <a:srgbClr val="282828"/>
            </a:solidFill>
          </a:endParaRPr>
        </a:p>
      </dgm:t>
    </dgm:pt>
    <dgm:pt modelId="{6B04A240-6B00-DB42-94CF-FDA39C2EE262}" type="parTrans" cxnId="{F0B9E8EF-1E6B-AC49-850D-A4AD16EC75C7}">
      <dgm:prSet/>
      <dgm:spPr/>
      <dgm:t>
        <a:bodyPr/>
        <a:lstStyle/>
        <a:p>
          <a:endParaRPr lang="en-US"/>
        </a:p>
      </dgm:t>
    </dgm:pt>
    <dgm:pt modelId="{AC2394ED-A15F-0548-B579-184CEA0ACF34}" type="sibTrans" cxnId="{F0B9E8EF-1E6B-AC49-850D-A4AD16EC75C7}">
      <dgm:prSet/>
      <dgm:spPr/>
      <dgm:t>
        <a:bodyPr/>
        <a:lstStyle/>
        <a:p>
          <a:endParaRPr lang="en-US"/>
        </a:p>
      </dgm:t>
    </dgm:pt>
    <dgm:pt modelId="{F98CA0D2-8595-C945-9A5B-838093A04F5D}">
      <dgm:prSet phldrT="[Text]"/>
      <dgm:spPr/>
      <dgm:t>
        <a:bodyPr/>
        <a:lstStyle/>
        <a:p>
          <a:r>
            <a:rPr lang="en-US" dirty="0" smtClean="0">
              <a:solidFill>
                <a:srgbClr val="282828"/>
              </a:solidFill>
            </a:rPr>
            <a:t>Develop plan for ongoing support using online resources</a:t>
          </a:r>
          <a:endParaRPr lang="en-US" dirty="0">
            <a:solidFill>
              <a:srgbClr val="282828"/>
            </a:solidFill>
          </a:endParaRPr>
        </a:p>
      </dgm:t>
    </dgm:pt>
    <dgm:pt modelId="{B036367F-EA92-3241-978D-83F1104B2664}" type="parTrans" cxnId="{DC4B3F12-C945-D147-ABD5-A793A361620A}">
      <dgm:prSet/>
      <dgm:spPr/>
      <dgm:t>
        <a:bodyPr/>
        <a:lstStyle/>
        <a:p>
          <a:endParaRPr lang="en-US"/>
        </a:p>
      </dgm:t>
    </dgm:pt>
    <dgm:pt modelId="{C95CECE8-50C1-054E-854B-D3371DB44E15}" type="sibTrans" cxnId="{DC4B3F12-C945-D147-ABD5-A793A361620A}">
      <dgm:prSet/>
      <dgm:spPr/>
      <dgm:t>
        <a:bodyPr/>
        <a:lstStyle/>
        <a:p>
          <a:endParaRPr lang="en-US"/>
        </a:p>
      </dgm:t>
    </dgm:pt>
    <dgm:pt modelId="{90E68E2C-9AEE-E24A-8B30-36F012A06DCC}" type="pres">
      <dgm:prSet presAssocID="{517A916F-918E-F546-A9A9-D65E8E711988}" presName="CompostProcess" presStyleCnt="0">
        <dgm:presLayoutVars>
          <dgm:dir/>
          <dgm:resizeHandles val="exact"/>
        </dgm:presLayoutVars>
      </dgm:prSet>
      <dgm:spPr/>
    </dgm:pt>
    <dgm:pt modelId="{89255FE9-4CD1-C844-9A61-B6B670E83DB9}" type="pres">
      <dgm:prSet presAssocID="{517A916F-918E-F546-A9A9-D65E8E711988}" presName="arrow" presStyleLbl="bgShp" presStyleIdx="0" presStyleCnt="1"/>
      <dgm:spPr/>
    </dgm:pt>
    <dgm:pt modelId="{B6D5D9F1-937F-FD4A-9BEB-A0F510F4F865}" type="pres">
      <dgm:prSet presAssocID="{517A916F-918E-F546-A9A9-D65E8E711988}" presName="linearProcess" presStyleCnt="0"/>
      <dgm:spPr/>
    </dgm:pt>
    <dgm:pt modelId="{150A1915-7EEB-2141-8160-D7F5720D97AD}" type="pres">
      <dgm:prSet presAssocID="{34F6946C-92DB-8941-B471-7C58AA37493E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9CB1A0-67ED-E647-9F8A-CCD084EA4C70}" type="pres">
      <dgm:prSet presAssocID="{AC2394ED-A15F-0548-B579-184CEA0ACF34}" presName="sibTrans" presStyleCnt="0"/>
      <dgm:spPr/>
    </dgm:pt>
    <dgm:pt modelId="{D40725A2-3F13-9C49-854A-672BCDC46040}" type="pres">
      <dgm:prSet presAssocID="{F98CA0D2-8595-C945-9A5B-838093A04F5D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C10A6A3-C0EF-5D4F-BA8A-FA6925CDD73C}" type="presOf" srcId="{517A916F-918E-F546-A9A9-D65E8E711988}" destId="{90E68E2C-9AEE-E24A-8B30-36F012A06DCC}" srcOrd="0" destOrd="0" presId="urn:microsoft.com/office/officeart/2005/8/layout/hProcess9"/>
    <dgm:cxn modelId="{FEBDB7F7-BA12-5C47-A68D-93F1BFF62A03}" type="presOf" srcId="{34F6946C-92DB-8941-B471-7C58AA37493E}" destId="{150A1915-7EEB-2141-8160-D7F5720D97AD}" srcOrd="0" destOrd="0" presId="urn:microsoft.com/office/officeart/2005/8/layout/hProcess9"/>
    <dgm:cxn modelId="{00ED0F7D-3219-A54B-B929-38CC770CC73E}" type="presOf" srcId="{F98CA0D2-8595-C945-9A5B-838093A04F5D}" destId="{D40725A2-3F13-9C49-854A-672BCDC46040}" srcOrd="0" destOrd="0" presId="urn:microsoft.com/office/officeart/2005/8/layout/hProcess9"/>
    <dgm:cxn modelId="{DC4B3F12-C945-D147-ABD5-A793A361620A}" srcId="{517A916F-918E-F546-A9A9-D65E8E711988}" destId="{F98CA0D2-8595-C945-9A5B-838093A04F5D}" srcOrd="1" destOrd="0" parTransId="{B036367F-EA92-3241-978D-83F1104B2664}" sibTransId="{C95CECE8-50C1-054E-854B-D3371DB44E15}"/>
    <dgm:cxn modelId="{F0B9E8EF-1E6B-AC49-850D-A4AD16EC75C7}" srcId="{517A916F-918E-F546-A9A9-D65E8E711988}" destId="{34F6946C-92DB-8941-B471-7C58AA37493E}" srcOrd="0" destOrd="0" parTransId="{6B04A240-6B00-DB42-94CF-FDA39C2EE262}" sibTransId="{AC2394ED-A15F-0548-B579-184CEA0ACF34}"/>
    <dgm:cxn modelId="{49562F0F-70BB-BE4F-BB16-7B6D2D626846}" type="presParOf" srcId="{90E68E2C-9AEE-E24A-8B30-36F012A06DCC}" destId="{89255FE9-4CD1-C844-9A61-B6B670E83DB9}" srcOrd="0" destOrd="0" presId="urn:microsoft.com/office/officeart/2005/8/layout/hProcess9"/>
    <dgm:cxn modelId="{3807912D-51A7-2647-ACCE-1132C92511F7}" type="presParOf" srcId="{90E68E2C-9AEE-E24A-8B30-36F012A06DCC}" destId="{B6D5D9F1-937F-FD4A-9BEB-A0F510F4F865}" srcOrd="1" destOrd="0" presId="urn:microsoft.com/office/officeart/2005/8/layout/hProcess9"/>
    <dgm:cxn modelId="{BDBCE5E9-3527-DA4B-9539-7EEF142C8F1B}" type="presParOf" srcId="{B6D5D9F1-937F-FD4A-9BEB-A0F510F4F865}" destId="{150A1915-7EEB-2141-8160-D7F5720D97AD}" srcOrd="0" destOrd="0" presId="urn:microsoft.com/office/officeart/2005/8/layout/hProcess9"/>
    <dgm:cxn modelId="{A68F6E88-9C04-A241-BBE3-B257DB064E6A}" type="presParOf" srcId="{B6D5D9F1-937F-FD4A-9BEB-A0F510F4F865}" destId="{A19CB1A0-67ED-E647-9F8A-CCD084EA4C70}" srcOrd="1" destOrd="0" presId="urn:microsoft.com/office/officeart/2005/8/layout/hProcess9"/>
    <dgm:cxn modelId="{7098773B-9A89-2E48-8623-9AD25F9127C2}" type="presParOf" srcId="{B6D5D9F1-937F-FD4A-9BEB-A0F510F4F865}" destId="{D40725A2-3F13-9C49-854A-672BCDC46040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255FE9-4CD1-C844-9A61-B6B670E83DB9}">
      <dsp:nvSpPr>
        <dsp:cNvPr id="0" name=""/>
        <dsp:cNvSpPr/>
      </dsp:nvSpPr>
      <dsp:spPr>
        <a:xfrm>
          <a:off x="601147" y="0"/>
          <a:ext cx="6813010" cy="2445214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50A1915-7EEB-2141-8160-D7F5720D97AD}">
      <dsp:nvSpPr>
        <dsp:cNvPr id="0" name=""/>
        <dsp:cNvSpPr/>
      </dsp:nvSpPr>
      <dsp:spPr>
        <a:xfrm>
          <a:off x="1329981" y="733564"/>
          <a:ext cx="2579926" cy="97808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bg2"/>
              </a:solidFill>
            </a:rPr>
            <a:t>One full day per grade level (Aug.)</a:t>
          </a:r>
          <a:endParaRPr lang="en-US" sz="2400" kern="1200" dirty="0">
            <a:solidFill>
              <a:schemeClr val="bg2"/>
            </a:solidFill>
          </a:endParaRPr>
        </a:p>
      </dsp:txBody>
      <dsp:txXfrm>
        <a:off x="1377727" y="781310"/>
        <a:ext cx="2484434" cy="882594"/>
      </dsp:txXfrm>
    </dsp:sp>
    <dsp:sp modelId="{D40725A2-3F13-9C49-854A-672BCDC46040}">
      <dsp:nvSpPr>
        <dsp:cNvPr id="0" name=""/>
        <dsp:cNvSpPr/>
      </dsp:nvSpPr>
      <dsp:spPr>
        <a:xfrm>
          <a:off x="4105398" y="733564"/>
          <a:ext cx="2579926" cy="97808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3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3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282828"/>
              </a:solidFill>
            </a:rPr>
            <a:t>Develop plan for ongoing support</a:t>
          </a:r>
          <a:endParaRPr lang="en-US" sz="2400" kern="1200" dirty="0">
            <a:solidFill>
              <a:srgbClr val="282828"/>
            </a:solidFill>
          </a:endParaRPr>
        </a:p>
      </dsp:txBody>
      <dsp:txXfrm>
        <a:off x="4153144" y="781310"/>
        <a:ext cx="2484434" cy="8825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255FE9-4CD1-C844-9A61-B6B670E83DB9}">
      <dsp:nvSpPr>
        <dsp:cNvPr id="0" name=""/>
        <dsp:cNvSpPr/>
      </dsp:nvSpPr>
      <dsp:spPr>
        <a:xfrm>
          <a:off x="601147" y="0"/>
          <a:ext cx="6813010" cy="2622094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50A1915-7EEB-2141-8160-D7F5720D97AD}">
      <dsp:nvSpPr>
        <dsp:cNvPr id="0" name=""/>
        <dsp:cNvSpPr/>
      </dsp:nvSpPr>
      <dsp:spPr>
        <a:xfrm>
          <a:off x="140991" y="786628"/>
          <a:ext cx="3768915" cy="104883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4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4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282828"/>
              </a:solidFill>
            </a:rPr>
            <a:t>Frontload initial training of </a:t>
          </a:r>
          <a:r>
            <a:rPr lang="en-US" sz="2200" b="1" i="1" kern="1200" dirty="0" smtClean="0">
              <a:solidFill>
                <a:srgbClr val="282828"/>
              </a:solidFill>
            </a:rPr>
            <a:t>A Story of Units</a:t>
          </a:r>
          <a:r>
            <a:rPr lang="en-US" sz="2200" kern="1200" dirty="0" smtClean="0">
              <a:solidFill>
                <a:srgbClr val="282828"/>
              </a:solidFill>
            </a:rPr>
            <a:t> &amp; Module 1</a:t>
          </a:r>
          <a:endParaRPr lang="en-US" sz="2200" kern="1200" dirty="0">
            <a:solidFill>
              <a:srgbClr val="282828"/>
            </a:solidFill>
          </a:endParaRPr>
        </a:p>
      </dsp:txBody>
      <dsp:txXfrm>
        <a:off x="192191" y="837828"/>
        <a:ext cx="3666515" cy="946437"/>
      </dsp:txXfrm>
    </dsp:sp>
    <dsp:sp modelId="{D40725A2-3F13-9C49-854A-672BCDC46040}">
      <dsp:nvSpPr>
        <dsp:cNvPr id="0" name=""/>
        <dsp:cNvSpPr/>
      </dsp:nvSpPr>
      <dsp:spPr>
        <a:xfrm>
          <a:off x="4105398" y="786628"/>
          <a:ext cx="3768915" cy="1048837"/>
        </a:xfrm>
        <a:prstGeom prst="roundRect">
          <a:avLst/>
        </a:prstGeom>
        <a:gradFill rotWithShape="0">
          <a:gsLst>
            <a:gs pos="0">
              <a:schemeClr val="accent4">
                <a:hueOff val="-8665685"/>
                <a:satOff val="65899"/>
                <a:lumOff val="-5491"/>
                <a:alphaOff val="0"/>
                <a:shade val="63000"/>
              </a:schemeClr>
            </a:gs>
            <a:gs pos="30000">
              <a:schemeClr val="accent4">
                <a:hueOff val="-8665685"/>
                <a:satOff val="65899"/>
                <a:lumOff val="-5491"/>
                <a:alphaOff val="0"/>
                <a:shade val="90000"/>
                <a:satMod val="110000"/>
              </a:schemeClr>
            </a:gs>
            <a:gs pos="45000">
              <a:schemeClr val="accent4">
                <a:hueOff val="-8665685"/>
                <a:satOff val="65899"/>
                <a:lumOff val="-5491"/>
                <a:alphaOff val="0"/>
                <a:shade val="100000"/>
                <a:satMod val="118000"/>
              </a:schemeClr>
            </a:gs>
            <a:gs pos="55000">
              <a:schemeClr val="accent4">
                <a:hueOff val="-8665685"/>
                <a:satOff val="65899"/>
                <a:lumOff val="-5491"/>
                <a:alphaOff val="0"/>
                <a:shade val="100000"/>
                <a:satMod val="118000"/>
              </a:schemeClr>
            </a:gs>
            <a:gs pos="73000">
              <a:schemeClr val="accent4">
                <a:hueOff val="-8665685"/>
                <a:satOff val="65899"/>
                <a:lumOff val="-5491"/>
                <a:alphaOff val="0"/>
                <a:shade val="90000"/>
                <a:satMod val="110000"/>
              </a:schemeClr>
            </a:gs>
            <a:gs pos="100000">
              <a:schemeClr val="accent4">
                <a:hueOff val="-8665685"/>
                <a:satOff val="65899"/>
                <a:lumOff val="-5491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282828"/>
              </a:solidFill>
            </a:rPr>
            <a:t>Develop plan for ongoing support using online resources</a:t>
          </a:r>
          <a:endParaRPr lang="en-US" sz="2200" kern="1200" dirty="0">
            <a:solidFill>
              <a:srgbClr val="282828"/>
            </a:solidFill>
          </a:endParaRPr>
        </a:p>
      </dsp:txBody>
      <dsp:txXfrm>
        <a:off x="4156598" y="837828"/>
        <a:ext cx="3666515" cy="9464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0EDF5A-E948-654D-B525-EA7D9BBBC05B}" type="datetimeFigureOut">
              <a:rPr lang="en-US" smtClean="0"/>
              <a:t>8/10/15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8CA89-7273-C145-8791-49B4760A9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5006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EE6476-FAFE-6C4D-9BBE-EC2405099144}" type="datetimeFigureOut">
              <a:rPr lang="en-US" smtClean="0"/>
              <a:t>8/10/15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AE8BA-DE3B-8240-B3DB-3D49E8B82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870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AE8BA-DE3B-8240-B3DB-3D49E8B822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697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options are for the next two school years (2014-2015, 2015- 2016)</a:t>
            </a:r>
            <a:r>
              <a:rPr lang="en-US" baseline="0" dirty="0" smtClean="0"/>
              <a:t> beginning in September.</a:t>
            </a:r>
            <a:endParaRPr lang="en-US" dirty="0" smtClean="0"/>
          </a:p>
          <a:p>
            <a:r>
              <a:rPr lang="en-US" dirty="0" smtClean="0"/>
              <a:t>The adoption process will begin 2015-2016</a:t>
            </a:r>
          </a:p>
          <a:p>
            <a:r>
              <a:rPr lang="en-US" dirty="0" smtClean="0"/>
              <a:t>New material implementation 2016-2017-if we find good materials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AE8BA-DE3B-8240-B3DB-3D49E8B822E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42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options are for the next two school years (2014-2015, 2015- 2016)</a:t>
            </a:r>
            <a:r>
              <a:rPr lang="en-US" baseline="0" dirty="0" smtClean="0"/>
              <a:t> beginning in September.</a:t>
            </a:r>
            <a:endParaRPr lang="en-US" dirty="0" smtClean="0"/>
          </a:p>
          <a:p>
            <a:r>
              <a:rPr lang="en-US" dirty="0" smtClean="0"/>
              <a:t>The adoption process will begin 2015-2016</a:t>
            </a:r>
          </a:p>
          <a:p>
            <a:r>
              <a:rPr lang="en-US" dirty="0" smtClean="0"/>
              <a:t>New material implementation 2016-2017-if we find good materials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AE8BA-DE3B-8240-B3DB-3D49E8B822E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42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options are for the next two school years (2014-2015, 2015- 2016)</a:t>
            </a:r>
            <a:r>
              <a:rPr lang="en-US" baseline="0" dirty="0" smtClean="0"/>
              <a:t> beginning in September.</a:t>
            </a:r>
            <a:endParaRPr lang="en-US" dirty="0" smtClean="0"/>
          </a:p>
          <a:p>
            <a:r>
              <a:rPr lang="en-US" dirty="0" smtClean="0"/>
              <a:t>The adoption process will begin 2015-2016</a:t>
            </a:r>
          </a:p>
          <a:p>
            <a:r>
              <a:rPr lang="en-US" dirty="0" smtClean="0"/>
              <a:t>New material implementation 2016-2017-if we find good materials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AE8BA-DE3B-8240-B3DB-3D49E8B822E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42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AE8BA-DE3B-8240-B3DB-3D49E8B822E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091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options are for the next two school years (2014-2015, 2015- 2016)</a:t>
            </a:r>
            <a:r>
              <a:rPr lang="en-US" baseline="0" dirty="0" smtClean="0"/>
              <a:t> beginning in September.</a:t>
            </a:r>
            <a:endParaRPr lang="en-US" dirty="0" smtClean="0"/>
          </a:p>
          <a:p>
            <a:r>
              <a:rPr lang="en-US" dirty="0" smtClean="0"/>
              <a:t>The adoption process will begin 2015-2016</a:t>
            </a:r>
          </a:p>
          <a:p>
            <a:r>
              <a:rPr lang="en-US" dirty="0" smtClean="0"/>
              <a:t>New material implementation 2016-2017-if we find good materials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AE8BA-DE3B-8240-B3DB-3D49E8B822E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428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Chart responses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AE8BA-DE3B-8240-B3DB-3D49E8B822E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891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Record choices and evidence on chart</a:t>
            </a:r>
            <a:r>
              <a:rPr lang="en-US" baseline="0" dirty="0" smtClean="0"/>
              <a:t> paper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AE8BA-DE3B-8240-B3DB-3D49E8B822E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497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Chart Responses and reasons.  Move towards consensus by asking tables to defend their position, and clarify misconceptions.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What are some patterns that are emerging from the evidence?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Can you find any common ground?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What surprises you?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What conclusions can you draw?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How does this information help inform potential next steps?</a:t>
            </a:r>
          </a:p>
          <a:p>
            <a:pPr marL="0" indent="0">
              <a:buNone/>
            </a:pPr>
            <a:r>
              <a:rPr lang="en-US" baseline="0" dirty="0" smtClean="0"/>
              <a:t>MAY NEED MORE TIME!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AE8BA-DE3B-8240-B3DB-3D49E8B822E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85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8A7C-02E9-FB4E-B3E1-D1CC51FEB735}" type="datetimeFigureOut">
              <a:rPr lang="en-US" smtClean="0"/>
              <a:t>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63451770-1566-864A-A53F-915625345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8A7C-02E9-FB4E-B3E1-D1CC51FEB735}" type="datetimeFigureOut">
              <a:rPr lang="en-US" smtClean="0"/>
              <a:t>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770-1566-864A-A53F-915625345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8A7C-02E9-FB4E-B3E1-D1CC51FEB735}" type="datetimeFigureOut">
              <a:rPr lang="en-US" smtClean="0"/>
              <a:t>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770-1566-864A-A53F-915625345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8A7C-02E9-FB4E-B3E1-D1CC51FEB735}" type="datetimeFigureOut">
              <a:rPr lang="en-US" smtClean="0"/>
              <a:t>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770-1566-864A-A53F-915625345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8A7C-02E9-FB4E-B3E1-D1CC51FEB735}" type="datetimeFigureOut">
              <a:rPr lang="en-US" smtClean="0"/>
              <a:t>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770-1566-864A-A53F-915625345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8A7C-02E9-FB4E-B3E1-D1CC51FEB735}" type="datetimeFigureOut">
              <a:rPr lang="en-US" smtClean="0"/>
              <a:t>8/10/15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770-1566-864A-A53F-915625345F21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8A7C-02E9-FB4E-B3E1-D1CC51FEB735}" type="datetimeFigureOut">
              <a:rPr lang="en-US" smtClean="0"/>
              <a:t>8/10/15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770-1566-864A-A53F-915625345F21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8A7C-02E9-FB4E-B3E1-D1CC51FEB735}" type="datetimeFigureOut">
              <a:rPr lang="en-US" smtClean="0"/>
              <a:t>8/10/15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770-1566-864A-A53F-915625345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8A7C-02E9-FB4E-B3E1-D1CC51FEB735}" type="datetimeFigureOut">
              <a:rPr lang="en-US" smtClean="0"/>
              <a:t>8/10/15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770-1566-864A-A53F-915625345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8A7C-02E9-FB4E-B3E1-D1CC51FEB735}" type="datetimeFigureOut">
              <a:rPr lang="en-US" smtClean="0"/>
              <a:t>8/10/15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770-1566-864A-A53F-915625345F21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8A7C-02E9-FB4E-B3E1-D1CC51FEB735}" type="datetimeFigureOut">
              <a:rPr lang="en-US" smtClean="0"/>
              <a:t>8/10/15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770-1566-864A-A53F-915625345F2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F1AA8A7C-02E9-FB4E-B3E1-D1CC51FEB735}" type="datetimeFigureOut">
              <a:rPr lang="en-US" smtClean="0"/>
              <a:t>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63451770-1566-864A-A53F-915625345F2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2.xml"/><Relationship Id="rId12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diagramData" Target="../diagrams/data2.xml"/><Relationship Id="rId9" Type="http://schemas.openxmlformats.org/officeDocument/2006/relationships/diagramLayout" Target="../diagrams/layout2.xml"/><Relationship Id="rId10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oleObject" Target="../embeddings/oleObject1.bin"/><Relationship Id="rId5" Type="http://schemas.openxmlformats.org/officeDocument/2006/relationships/package" Target="../embeddings/Microsoft_Word_Document1.docx"/><Relationship Id="rId6" Type="http://schemas.openxmlformats.org/officeDocument/2006/relationships/image" Target="../media/image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165" y="164877"/>
            <a:ext cx="8716784" cy="1606951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Mathematics &amp; </a:t>
            </a:r>
            <a:br>
              <a:rPr lang="en-US" dirty="0" smtClean="0"/>
            </a:br>
            <a:r>
              <a:rPr lang="en-US" dirty="0" smtClean="0"/>
              <a:t>the Common Core State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8601"/>
            <a:ext cx="7772400" cy="3981844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en-US" sz="2800" dirty="0"/>
              <a:t>Today’s Agenda:</a:t>
            </a:r>
          </a:p>
          <a:p>
            <a:pPr indent="-342900">
              <a:buAutoNum type="arabicPeriod"/>
            </a:pPr>
            <a:r>
              <a:rPr lang="en-US" sz="2800" dirty="0"/>
              <a:t>Propose three possible solutions to address the non-alignment of our K – 5 math instructional materials</a:t>
            </a:r>
            <a:r>
              <a:rPr lang="en-US" sz="2800" dirty="0" smtClean="0"/>
              <a:t>.</a:t>
            </a:r>
            <a:endParaRPr lang="en-US" sz="2800" dirty="0"/>
          </a:p>
          <a:p>
            <a:pPr indent="-342900">
              <a:buAutoNum type="arabicPeriod" startAt="2"/>
            </a:pPr>
            <a:r>
              <a:rPr lang="en-US" sz="2800" dirty="0"/>
              <a:t>Share results of an instructional materials review</a:t>
            </a:r>
            <a:r>
              <a:rPr lang="en-US" sz="2800" dirty="0" smtClean="0"/>
              <a:t>.</a:t>
            </a:r>
            <a:endParaRPr lang="en-US" sz="2800" dirty="0"/>
          </a:p>
          <a:p>
            <a:pPr indent="-342900">
              <a:buAutoNum type="arabicPeriod" startAt="2"/>
            </a:pPr>
            <a:r>
              <a:rPr lang="en-US" sz="2800" dirty="0"/>
              <a:t>Engage in a process to possibly reach consensus around a viable solution</a:t>
            </a:r>
            <a:r>
              <a:rPr lang="en-US" sz="2800" dirty="0" smtClean="0"/>
              <a:t>.</a:t>
            </a:r>
            <a:endParaRPr lang="en-US" sz="2800" dirty="0"/>
          </a:p>
          <a:p>
            <a:pPr indent="-342900">
              <a:buAutoNum type="arabicPeriod" startAt="2"/>
            </a:pPr>
            <a:r>
              <a:rPr lang="en-US" sz="2800" dirty="0"/>
              <a:t>Gather feedback on potential next steps.</a:t>
            </a:r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96961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Interim Curriculum Review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16321"/>
            <a:ext cx="7772400" cy="4391207"/>
          </a:xfrm>
        </p:spPr>
        <p:txBody>
          <a:bodyPr>
            <a:noAutofit/>
          </a:bodyPr>
          <a:lstStyle/>
          <a:p>
            <a:r>
              <a:rPr lang="en-US" sz="2800" dirty="0" smtClean="0"/>
              <a:t>Step 1: Overview of Focus on Major Work</a:t>
            </a:r>
          </a:p>
          <a:p>
            <a:pPr lvl="1"/>
            <a:r>
              <a:rPr lang="en-US" sz="2000" dirty="0" smtClean="0"/>
              <a:t>Instructional Materials Evaluation Tool for CCSS Alignment in Mathematics (IMET) Grades K-8 from Student Achievement Partners</a:t>
            </a:r>
          </a:p>
          <a:p>
            <a:pPr lvl="1"/>
            <a:r>
              <a:rPr lang="en-US" sz="2000" dirty="0" smtClean="0"/>
              <a:t>Section I: Non-Negotiable Alignment Criteria</a:t>
            </a:r>
          </a:p>
          <a:p>
            <a:endParaRPr lang="en-US" sz="1600" dirty="0" smtClean="0"/>
          </a:p>
          <a:p>
            <a:r>
              <a:rPr lang="en-US" sz="2800" dirty="0" smtClean="0"/>
              <a:t>Step 2: Overview of One Unit</a:t>
            </a:r>
          </a:p>
          <a:p>
            <a:pPr lvl="1"/>
            <a:r>
              <a:rPr lang="en-US" sz="2000" dirty="0" err="1" smtClean="0"/>
              <a:t>EQuIP</a:t>
            </a:r>
            <a:r>
              <a:rPr lang="en-US" sz="2000" dirty="0" smtClean="0"/>
              <a:t> Rubric for Lessons and Units: Mathematics (derived from the Tri-State Rubric)</a:t>
            </a:r>
          </a:p>
          <a:p>
            <a:pPr lvl="1"/>
            <a:r>
              <a:rPr lang="en-US" sz="2000" dirty="0" smtClean="0"/>
              <a:t>Section I: Alignment to Depth of CCSS Non-Negotiable</a:t>
            </a:r>
          </a:p>
          <a:p>
            <a:pPr lvl="1"/>
            <a:r>
              <a:rPr lang="en-US" sz="2000" dirty="0" smtClean="0"/>
              <a:t>Sections II – IV: Other aspects of alignment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05911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1: Focus on Major work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633767"/>
              </p:ext>
            </p:extLst>
          </p:nvPr>
        </p:nvGraphicFramePr>
        <p:xfrm>
          <a:off x="685800" y="1417638"/>
          <a:ext cx="7772400" cy="28956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28038"/>
                <a:gridCol w="2867885"/>
                <a:gridCol w="3176477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Instructional Time Spent on Major Clusters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Grade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EDM 2015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Engage NY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K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68%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75%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82%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87%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85%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70%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700741" y="4457275"/>
            <a:ext cx="7772400" cy="1140452"/>
          </a:xfrm>
          <a:noFill/>
        </p:spPr>
        <p:txBody>
          <a:bodyPr>
            <a:noAutofit/>
          </a:bodyPr>
          <a:lstStyle/>
          <a:p>
            <a:r>
              <a:rPr lang="en-US" dirty="0" smtClean="0"/>
              <a:t>Recommendation: The materials should devote at least 65% and up to approximately 85% of class time to the major work of the grade with Grades K-2 nearer the upper end of that range, i.e., 85%.</a:t>
            </a:r>
          </a:p>
        </p:txBody>
      </p:sp>
      <p:sp>
        <p:nvSpPr>
          <p:cNvPr id="3" name="Rectangle 2"/>
          <p:cNvSpPr/>
          <p:nvPr/>
        </p:nvSpPr>
        <p:spPr>
          <a:xfrm>
            <a:off x="685800" y="3750235"/>
            <a:ext cx="7772400" cy="56300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5800" y="3182471"/>
            <a:ext cx="7772400" cy="11307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85800" y="2038388"/>
            <a:ext cx="7787341" cy="22748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>
                <a:solidFill>
                  <a:srgbClr val="000000"/>
                </a:solidFill>
              </a:rPr>
              <a:t>Recommendation: The materials should devote at least 65% and up to approximately 85% of class time to the major work of the grade with Grades K-2 nearer the upper end of that range, i.e., 85%.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93187" y="2643729"/>
            <a:ext cx="5863448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Both EDM 2015 and Engage NY met the criteria for Step 1, so both continued to Step 2.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690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3" grpId="0" animBg="1"/>
      <p:bldP spid="6" grpId="0" animBg="1"/>
      <p:bldP spid="4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1: Focus on Major work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14548"/>
              </p:ext>
            </p:extLst>
          </p:nvPr>
        </p:nvGraphicFramePr>
        <p:xfrm>
          <a:off x="685800" y="1417638"/>
          <a:ext cx="7772400" cy="28956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28038"/>
                <a:gridCol w="2867885"/>
                <a:gridCol w="3176477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Instructional Time Spent on Major Clusters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Grade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EDM 2012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Engage NY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43%</a:t>
                      </a:r>
                      <a:endParaRPr lang="en-US" sz="32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66%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4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48%</a:t>
                      </a:r>
                      <a:endParaRPr lang="en-US" sz="3200" dirty="0">
                        <a:solidFill>
                          <a:srgbClr val="6A6A6A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73%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5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45%</a:t>
                      </a:r>
                      <a:endParaRPr lang="en-US" sz="3200" dirty="0">
                        <a:solidFill>
                          <a:srgbClr val="6A6A6A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70%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700741" y="4457275"/>
            <a:ext cx="7772400" cy="1124772"/>
          </a:xfrm>
          <a:noFill/>
        </p:spPr>
        <p:txBody>
          <a:bodyPr>
            <a:noAutofit/>
          </a:bodyPr>
          <a:lstStyle/>
          <a:p>
            <a:r>
              <a:rPr lang="en-US" dirty="0" smtClean="0"/>
              <a:t>Recommendation: The materials should devote at least 65% and up to approximately 85% of class time to the major work of the grade with Grades K-2 nearer the upper end of that range, i.e., 85%.</a:t>
            </a:r>
          </a:p>
        </p:txBody>
      </p:sp>
      <p:sp>
        <p:nvSpPr>
          <p:cNvPr id="6" name="Rectangle 5"/>
          <p:cNvSpPr/>
          <p:nvPr/>
        </p:nvSpPr>
        <p:spPr>
          <a:xfrm>
            <a:off x="685800" y="3716111"/>
            <a:ext cx="7772400" cy="59712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0741" y="3156112"/>
            <a:ext cx="7772400" cy="11199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693187" y="2643729"/>
            <a:ext cx="5863448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EDM 2012 Grades 3-</a:t>
            </a:r>
            <a:r>
              <a:rPr lang="en-US" sz="3200" dirty="0">
                <a:solidFill>
                  <a:schemeClr val="bg1"/>
                </a:solidFill>
              </a:rPr>
              <a:t>5</a:t>
            </a:r>
            <a:r>
              <a:rPr lang="en-US" sz="3200" dirty="0" smtClean="0">
                <a:solidFill>
                  <a:schemeClr val="bg1"/>
                </a:solidFill>
              </a:rPr>
              <a:t> was not reviewed in Step 2 because it did not meet the criteria for Step 1.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696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Focus on One Unit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85800" y="2248425"/>
            <a:ext cx="3657600" cy="63976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</a:rPr>
              <a:t>EDM 2015 Grade 2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2248425"/>
            <a:ext cx="3657600" cy="63976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86CE24"/>
                </a:solidFill>
              </a:rPr>
              <a:t>Engage NY Grade 2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85800" y="2893230"/>
            <a:ext cx="3657600" cy="2705847"/>
          </a:xfrm>
        </p:spPr>
        <p:txBody>
          <a:bodyPr/>
          <a:lstStyle/>
          <a:p>
            <a:r>
              <a:rPr lang="en-US" dirty="0" smtClean="0"/>
              <a:t>Unit 2: Fact Strategies</a:t>
            </a:r>
          </a:p>
          <a:p>
            <a:r>
              <a:rPr lang="en-US" dirty="0" smtClean="0"/>
              <a:t>Focus on Major Clusters:</a:t>
            </a:r>
          </a:p>
          <a:p>
            <a:pPr lvl="1"/>
            <a:r>
              <a:rPr lang="en-US" dirty="0" smtClean="0"/>
              <a:t>2.OA.A</a:t>
            </a:r>
          </a:p>
          <a:p>
            <a:pPr lvl="1"/>
            <a:r>
              <a:rPr lang="en-US" dirty="0" smtClean="0"/>
              <a:t>2.OA.B</a:t>
            </a:r>
          </a:p>
          <a:p>
            <a:pPr lvl="1"/>
            <a:r>
              <a:rPr lang="en-US" dirty="0" smtClean="0"/>
              <a:t>2.OA.C</a:t>
            </a:r>
          </a:p>
          <a:p>
            <a:pPr lvl="1"/>
            <a:r>
              <a:rPr lang="en-US" dirty="0" smtClean="0"/>
              <a:t>2.NBT.A</a:t>
            </a:r>
          </a:p>
          <a:p>
            <a:pPr lvl="1"/>
            <a:r>
              <a:rPr lang="en-US" dirty="0" smtClean="0"/>
              <a:t>2.NBT.B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>
          <a:xfrm>
            <a:off x="4800600" y="2893230"/>
            <a:ext cx="3657600" cy="2601259"/>
          </a:xfrm>
        </p:spPr>
        <p:txBody>
          <a:bodyPr/>
          <a:lstStyle/>
          <a:p>
            <a:r>
              <a:rPr lang="en-US" dirty="0" smtClean="0"/>
              <a:t>Module 1: Sums and Differences to 20</a:t>
            </a:r>
          </a:p>
          <a:p>
            <a:r>
              <a:rPr lang="en-US" dirty="0" smtClean="0"/>
              <a:t>Focus on Major Clusters:</a:t>
            </a:r>
          </a:p>
          <a:p>
            <a:pPr lvl="1"/>
            <a:r>
              <a:rPr lang="en-US" dirty="0" smtClean="0"/>
              <a:t>2.OA.A</a:t>
            </a:r>
          </a:p>
          <a:p>
            <a:pPr lvl="1"/>
            <a:r>
              <a:rPr lang="en-US" dirty="0" smtClean="0"/>
              <a:t>2.OA.B</a:t>
            </a:r>
          </a:p>
          <a:p>
            <a:pPr lvl="1"/>
            <a:r>
              <a:rPr lang="en-US" dirty="0" smtClean="0"/>
              <a:t>2.NBT.B</a:t>
            </a:r>
          </a:p>
        </p:txBody>
      </p:sp>
      <p:pic>
        <p:nvPicPr>
          <p:cNvPr id="9" name="Picture 8" descr="Screen shot 2014-03-24 at 2.28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306" y="1273175"/>
            <a:ext cx="2451100" cy="901700"/>
          </a:xfrm>
          <a:prstGeom prst="rect">
            <a:avLst/>
          </a:prstGeom>
        </p:spPr>
      </p:pic>
      <p:pic>
        <p:nvPicPr>
          <p:cNvPr id="10" name="Picture 9" descr="Screen shot 2014-03-24 at 2.29.1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954" y="1303752"/>
            <a:ext cx="2451100" cy="87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316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017831"/>
              </p:ext>
            </p:extLst>
          </p:nvPr>
        </p:nvGraphicFramePr>
        <p:xfrm>
          <a:off x="205534" y="1552136"/>
          <a:ext cx="8785412" cy="3444239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824941"/>
                <a:gridCol w="2345765"/>
                <a:gridCol w="26147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err="1" smtClean="0">
                          <a:solidFill>
                            <a:srgbClr val="000000"/>
                          </a:solidFill>
                        </a:rPr>
                        <a:t>EQuIP</a:t>
                      </a:r>
                      <a:r>
                        <a:rPr lang="en-US" sz="2800" b="0" dirty="0" smtClean="0">
                          <a:solidFill>
                            <a:srgbClr val="000000"/>
                          </a:solidFill>
                        </a:rPr>
                        <a:t> Rubric</a:t>
                      </a:r>
                      <a:endParaRPr lang="en-US" sz="28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rgbClr val="000000"/>
                          </a:solidFill>
                        </a:rPr>
                        <a:t>EDM 2015</a:t>
                      </a:r>
                    </a:p>
                    <a:p>
                      <a:pPr algn="ctr"/>
                      <a:r>
                        <a:rPr lang="en-US" sz="2800" b="0" dirty="0" smtClean="0">
                          <a:solidFill>
                            <a:srgbClr val="000000"/>
                          </a:solidFill>
                        </a:rPr>
                        <a:t>Gr 2 Unit 2</a:t>
                      </a:r>
                      <a:endParaRPr lang="en-US" sz="28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err="1" smtClean="0">
                          <a:solidFill>
                            <a:srgbClr val="000000"/>
                          </a:solidFill>
                        </a:rPr>
                        <a:t>EngageNY</a:t>
                      </a:r>
                      <a:endParaRPr lang="en-US" sz="28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en-US" sz="2800" b="0" dirty="0" smtClean="0">
                          <a:solidFill>
                            <a:srgbClr val="000000"/>
                          </a:solidFill>
                        </a:rPr>
                        <a:t>Gr 2 Module</a:t>
                      </a:r>
                      <a:r>
                        <a:rPr lang="en-US" sz="2800" b="0" baseline="0" dirty="0" smtClean="0">
                          <a:solidFill>
                            <a:srgbClr val="000000"/>
                          </a:solidFill>
                        </a:rPr>
                        <a:t> 1</a:t>
                      </a:r>
                      <a:endParaRPr lang="en-US" sz="28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I.</a:t>
                      </a:r>
                      <a:r>
                        <a:rPr lang="en-US" sz="2800" baseline="0" dirty="0" smtClean="0"/>
                        <a:t> Alignment to the Depth of the CCSS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II. Key Shifts</a:t>
                      </a:r>
                      <a:r>
                        <a:rPr lang="en-US" sz="2800" baseline="0" dirty="0" smtClean="0"/>
                        <a:t> in the CCSS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III. Instructional Supports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IV. Assessment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onut 2"/>
          <p:cNvSpPr/>
          <p:nvPr/>
        </p:nvSpPr>
        <p:spPr>
          <a:xfrm>
            <a:off x="4153648" y="2226235"/>
            <a:ext cx="4721413" cy="1942352"/>
          </a:xfrm>
          <a:prstGeom prst="donut">
            <a:avLst>
              <a:gd name="adj" fmla="val 398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Donut 4"/>
          <p:cNvSpPr/>
          <p:nvPr/>
        </p:nvSpPr>
        <p:spPr>
          <a:xfrm>
            <a:off x="4153648" y="3705558"/>
            <a:ext cx="4721413" cy="926057"/>
          </a:xfrm>
          <a:prstGeom prst="donut">
            <a:avLst>
              <a:gd name="adj" fmla="val 568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029161" y="4437413"/>
            <a:ext cx="4950487" cy="54883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000" dirty="0">
              <a:solidFill>
                <a:srgbClr val="282828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36079" y="3951337"/>
            <a:ext cx="4950487" cy="104619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000" dirty="0">
              <a:solidFill>
                <a:srgbClr val="282828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40459" y="3418221"/>
            <a:ext cx="4950487" cy="15680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000" dirty="0">
              <a:solidFill>
                <a:srgbClr val="282828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29161" y="2493105"/>
            <a:ext cx="4950487" cy="249754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282828"/>
                </a:solidFill>
              </a:rPr>
              <a:t>3</a:t>
            </a:r>
            <a:r>
              <a:rPr lang="en-US" sz="2000" dirty="0">
                <a:solidFill>
                  <a:srgbClr val="282828"/>
                </a:solidFill>
              </a:rPr>
              <a:t>: Meets most to all of the criteria in the dimension.</a:t>
            </a:r>
          </a:p>
          <a:p>
            <a:r>
              <a:rPr lang="en-US" sz="2000" b="1" dirty="0">
                <a:solidFill>
                  <a:srgbClr val="282828"/>
                </a:solidFill>
              </a:rPr>
              <a:t>2</a:t>
            </a:r>
            <a:r>
              <a:rPr lang="en-US" sz="2000" dirty="0">
                <a:solidFill>
                  <a:srgbClr val="282828"/>
                </a:solidFill>
              </a:rPr>
              <a:t>: Meets many of the criteria in the dimension.</a:t>
            </a:r>
          </a:p>
          <a:p>
            <a:r>
              <a:rPr lang="en-US" sz="2000" b="1" dirty="0">
                <a:solidFill>
                  <a:srgbClr val="282828"/>
                </a:solidFill>
              </a:rPr>
              <a:t>1</a:t>
            </a:r>
            <a:r>
              <a:rPr lang="en-US" sz="2000" dirty="0">
                <a:solidFill>
                  <a:srgbClr val="282828"/>
                </a:solidFill>
              </a:rPr>
              <a:t>: Meets some of the criteria in the dimension.</a:t>
            </a:r>
          </a:p>
          <a:p>
            <a:r>
              <a:rPr lang="en-US" sz="2000" b="1" dirty="0">
                <a:solidFill>
                  <a:srgbClr val="282828"/>
                </a:solidFill>
              </a:rPr>
              <a:t>0</a:t>
            </a:r>
            <a:r>
              <a:rPr lang="en-US" sz="2000" dirty="0">
                <a:solidFill>
                  <a:srgbClr val="282828"/>
                </a:solidFill>
              </a:rPr>
              <a:t>: Does not meet the criteria in the </a:t>
            </a:r>
            <a:r>
              <a:rPr lang="en-US" sz="2000" dirty="0" smtClean="0">
                <a:solidFill>
                  <a:srgbClr val="282828"/>
                </a:solidFill>
              </a:rPr>
              <a:t>dimension</a:t>
            </a:r>
            <a:r>
              <a:rPr lang="en-US" sz="2000" dirty="0">
                <a:solidFill>
                  <a:srgbClr val="282828"/>
                </a:solidFill>
              </a:rPr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Focus on One Unit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57693" y="5190050"/>
            <a:ext cx="5012935" cy="12003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82828"/>
                </a:solidFill>
              </a:rPr>
              <a:t>3</a:t>
            </a:r>
            <a:r>
              <a:rPr lang="en-US" dirty="0">
                <a:solidFill>
                  <a:srgbClr val="282828"/>
                </a:solidFill>
              </a:rPr>
              <a:t>: Meets most to all of the criteria in the dimension.</a:t>
            </a:r>
          </a:p>
          <a:p>
            <a:r>
              <a:rPr lang="en-US" b="1" dirty="0">
                <a:solidFill>
                  <a:srgbClr val="282828"/>
                </a:solidFill>
              </a:rPr>
              <a:t>2</a:t>
            </a:r>
            <a:r>
              <a:rPr lang="en-US" dirty="0">
                <a:solidFill>
                  <a:srgbClr val="282828"/>
                </a:solidFill>
              </a:rPr>
              <a:t>: Meets many of the criteria in the dimension.</a:t>
            </a:r>
          </a:p>
          <a:p>
            <a:r>
              <a:rPr lang="en-US" b="1" dirty="0">
                <a:solidFill>
                  <a:srgbClr val="282828"/>
                </a:solidFill>
              </a:rPr>
              <a:t>1</a:t>
            </a:r>
            <a:r>
              <a:rPr lang="en-US" dirty="0">
                <a:solidFill>
                  <a:srgbClr val="282828"/>
                </a:solidFill>
              </a:rPr>
              <a:t>: Meets some of the criteria in the dimension.</a:t>
            </a:r>
          </a:p>
          <a:p>
            <a:r>
              <a:rPr lang="en-US" b="1" dirty="0">
                <a:solidFill>
                  <a:srgbClr val="282828"/>
                </a:solidFill>
              </a:rPr>
              <a:t>0</a:t>
            </a:r>
            <a:r>
              <a:rPr lang="en-US" dirty="0">
                <a:solidFill>
                  <a:srgbClr val="282828"/>
                </a:solidFill>
              </a:rPr>
              <a:t>: Does not meet the criteria in the dimension.</a:t>
            </a:r>
          </a:p>
        </p:txBody>
      </p:sp>
    </p:spTree>
    <p:extLst>
      <p:ext uri="{BB962C8B-B14F-4D97-AF65-F5344CB8AC3E}">
        <p14:creationId xmlns:p14="http://schemas.microsoft.com/office/powerpoint/2010/main" val="216364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5" grpId="0" animBg="1"/>
      <p:bldP spid="13" grpId="0" animBg="1"/>
      <p:bldP spid="12" grpId="0" animBg="1"/>
      <p:bldP spid="11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difference?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85800" y="1191573"/>
            <a:ext cx="3657600" cy="63976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</a:rPr>
              <a:t>Everyday Math 2015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1191573"/>
            <a:ext cx="3657600" cy="63976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86CE24"/>
                </a:solidFill>
              </a:rPr>
              <a:t>Engage NY</a:t>
            </a:r>
            <a:endParaRPr lang="en-US" sz="2800" b="1" dirty="0">
              <a:solidFill>
                <a:srgbClr val="86CE24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85800" y="1866260"/>
            <a:ext cx="3657600" cy="3579118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en-US" sz="2400" dirty="0" smtClean="0"/>
              <a:t>I. Alignment to the Depth of the CCSS (2)</a:t>
            </a:r>
          </a:p>
          <a:p>
            <a:r>
              <a:rPr lang="en-US" sz="2400" dirty="0" smtClean="0"/>
              <a:t>Did not target grade level CCSS to the full depth</a:t>
            </a:r>
          </a:p>
          <a:p>
            <a:pPr marL="68580" indent="0">
              <a:buNone/>
            </a:pPr>
            <a:r>
              <a:rPr lang="en-US" sz="2400" dirty="0" smtClean="0"/>
              <a:t>II. Key Shifts (2)</a:t>
            </a:r>
            <a:endParaRPr lang="en-US" sz="2400" dirty="0"/>
          </a:p>
          <a:p>
            <a:pPr marL="68580" indent="0">
              <a:buNone/>
            </a:pPr>
            <a:r>
              <a:rPr lang="en-US" sz="2400" dirty="0" smtClean="0"/>
              <a:t>Did not provide an in-depth treatment of standards </a:t>
            </a:r>
          </a:p>
          <a:p>
            <a:r>
              <a:rPr lang="en-US" sz="2400" dirty="0" smtClean="0"/>
              <a:t>Did not set especially high expectations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>
          <a:xfrm>
            <a:off x="4800600" y="1847585"/>
            <a:ext cx="3657600" cy="3952598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en-US" sz="2400" dirty="0" smtClean="0"/>
              <a:t>I. Alignment </a:t>
            </a:r>
            <a:r>
              <a:rPr lang="en-US" sz="2400" dirty="0"/>
              <a:t>to the Depth of the CCSS </a:t>
            </a:r>
            <a:r>
              <a:rPr lang="en-US" sz="2400" dirty="0" smtClean="0"/>
              <a:t>(3)</a:t>
            </a:r>
          </a:p>
          <a:p>
            <a:r>
              <a:rPr lang="en-US" sz="2400" dirty="0" smtClean="0"/>
              <a:t>Targeted </a:t>
            </a:r>
            <a:r>
              <a:rPr lang="en-US" sz="2400" dirty="0"/>
              <a:t>grade level CCSS to the full </a:t>
            </a:r>
            <a:r>
              <a:rPr lang="en-US" sz="2400" dirty="0" smtClean="0"/>
              <a:t>depth</a:t>
            </a:r>
          </a:p>
          <a:p>
            <a:pPr marL="68580" indent="0">
              <a:buNone/>
            </a:pPr>
            <a:r>
              <a:rPr lang="en-US" sz="2400" dirty="0" smtClean="0"/>
              <a:t>II. Key Shifts (3)</a:t>
            </a:r>
            <a:endParaRPr lang="en-US" sz="2400" dirty="0"/>
          </a:p>
          <a:p>
            <a:r>
              <a:rPr lang="en-US" sz="2800" dirty="0" smtClean="0"/>
              <a:t>Provided an in-depth treatment of standards</a:t>
            </a:r>
          </a:p>
          <a:p>
            <a:r>
              <a:rPr lang="en-US" sz="2800" dirty="0" smtClean="0"/>
              <a:t>Set high expectations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46895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difference?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85800" y="1191573"/>
            <a:ext cx="3657600" cy="63976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</a:rPr>
              <a:t>Everyday Math 2015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1191573"/>
            <a:ext cx="3657600" cy="63976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86CE24"/>
                </a:solidFill>
              </a:rPr>
              <a:t>Engage NY</a:t>
            </a:r>
            <a:endParaRPr lang="en-US" sz="2800" b="1" dirty="0">
              <a:solidFill>
                <a:srgbClr val="86CE24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35169" y="1866260"/>
            <a:ext cx="4421102" cy="3579118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en-US" sz="2800" dirty="0" smtClean="0"/>
              <a:t>III. Instructional Supports (3)</a:t>
            </a:r>
          </a:p>
          <a:p>
            <a:r>
              <a:rPr lang="en-US" sz="2400" dirty="0" smtClean="0"/>
              <a:t>Differentiation for students below and above grade level</a:t>
            </a:r>
          </a:p>
          <a:p>
            <a:r>
              <a:rPr lang="en-US" sz="2400" dirty="0" smtClean="0"/>
              <a:t>Variety of technology options</a:t>
            </a:r>
          </a:p>
          <a:p>
            <a:r>
              <a:rPr lang="en-US" sz="2400" dirty="0" smtClean="0"/>
              <a:t>Ease of use: </a:t>
            </a:r>
          </a:p>
          <a:p>
            <a:pPr lvl="1"/>
            <a:r>
              <a:rPr lang="en-US" sz="1800" dirty="0" smtClean="0"/>
              <a:t>Familiar format for lesson planning (less time)</a:t>
            </a:r>
          </a:p>
          <a:p>
            <a:pPr lvl="1"/>
            <a:r>
              <a:rPr lang="en-US" sz="1800" dirty="0" smtClean="0"/>
              <a:t>Manipulative kits available</a:t>
            </a:r>
            <a:endParaRPr lang="en-US" sz="18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>
          <a:xfrm>
            <a:off x="4800600" y="1847585"/>
            <a:ext cx="4343400" cy="395259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2800" dirty="0" smtClean="0"/>
              <a:t>III. Instructional Supports (2)</a:t>
            </a:r>
          </a:p>
          <a:p>
            <a:r>
              <a:rPr lang="en-US" sz="2400" dirty="0" smtClean="0"/>
              <a:t>No differentiation for students below and above grade level</a:t>
            </a:r>
          </a:p>
          <a:p>
            <a:r>
              <a:rPr lang="en-US" sz="2400" dirty="0" smtClean="0"/>
              <a:t>No technology options</a:t>
            </a:r>
          </a:p>
          <a:p>
            <a:r>
              <a:rPr lang="en-US" sz="2400" dirty="0" smtClean="0"/>
              <a:t>Ease of use: </a:t>
            </a:r>
          </a:p>
          <a:p>
            <a:pPr lvl="1"/>
            <a:r>
              <a:rPr lang="en-US" sz="1800" dirty="0" smtClean="0"/>
              <a:t>Unfamiliar format for lesson planning (more time)</a:t>
            </a:r>
          </a:p>
          <a:p>
            <a:pPr lvl="1"/>
            <a:r>
              <a:rPr lang="en-US" sz="1800" dirty="0" smtClean="0"/>
              <a:t>Manipulatives must be made/adapted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75165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difference?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85800" y="1348373"/>
            <a:ext cx="3657600" cy="63976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86CE24"/>
                </a:solidFill>
              </a:rPr>
              <a:t>Everyday Math 2015</a:t>
            </a:r>
            <a:endParaRPr lang="en-US" sz="2800" b="1" dirty="0">
              <a:solidFill>
                <a:srgbClr val="86CE24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1348373"/>
            <a:ext cx="3657600" cy="63976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86CE24"/>
                </a:solidFill>
              </a:rPr>
              <a:t>Engage NY</a:t>
            </a:r>
            <a:endParaRPr lang="en-US" sz="2800" b="1" dirty="0">
              <a:solidFill>
                <a:srgbClr val="86CE24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85800" y="2023060"/>
            <a:ext cx="3657600" cy="357911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Less Rigor</a:t>
            </a:r>
          </a:p>
          <a:p>
            <a:r>
              <a:rPr lang="en-US" sz="2800" dirty="0" smtClean="0"/>
              <a:t>More Instructional Support</a:t>
            </a:r>
            <a:endParaRPr lang="en-US" sz="2000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>
          <a:xfrm>
            <a:off x="4800600" y="2004385"/>
            <a:ext cx="3657600" cy="395259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More Rigor</a:t>
            </a:r>
          </a:p>
          <a:p>
            <a:r>
              <a:rPr lang="en-US" sz="2800" dirty="0" smtClean="0"/>
              <a:t>Less Instructional Support</a:t>
            </a:r>
          </a:p>
        </p:txBody>
      </p:sp>
    </p:spTree>
    <p:extLst>
      <p:ext uri="{BB962C8B-B14F-4D97-AF65-F5344CB8AC3E}">
        <p14:creationId xmlns:p14="http://schemas.microsoft.com/office/powerpoint/2010/main" val="3315933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talk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311125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/>
              <a:t>Discuss the data from the Interim </a:t>
            </a:r>
            <a:r>
              <a:rPr lang="en-US" sz="3200" dirty="0" smtClean="0"/>
              <a:t>Curriculum Review Process.</a:t>
            </a:r>
            <a:endParaRPr lang="en-US" sz="3200" dirty="0"/>
          </a:p>
          <a:p>
            <a:pPr marL="457200" indent="-457200">
              <a:buAutoNum type="arabicPeriod"/>
            </a:pPr>
            <a:endParaRPr lang="en-US" sz="1600" dirty="0"/>
          </a:p>
          <a:p>
            <a:pPr marL="457200" indent="-457200">
              <a:buAutoNum type="arabicPeriod"/>
            </a:pPr>
            <a:r>
              <a:rPr lang="en-US" sz="3200" dirty="0"/>
              <a:t>Discuss your questions, comments and concerns regarding rigor vs. instructional supports.</a:t>
            </a:r>
          </a:p>
          <a:p>
            <a:pPr marL="457200" indent="-457200">
              <a:buAutoNum type="arabicPeriod"/>
            </a:pPr>
            <a:endParaRPr lang="en-US" sz="1000" dirty="0"/>
          </a:p>
          <a:p>
            <a:pPr marL="0" indent="0" algn="ctr">
              <a:buNone/>
            </a:pPr>
            <a:r>
              <a:rPr lang="en-US" sz="2800" dirty="0"/>
              <a:t>Feel free to call one of us over to your table to answer questions!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01062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-257794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OptioNs for Your Consideration: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71723" y="720608"/>
            <a:ext cx="2447177" cy="428251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u="sng" dirty="0" smtClean="0">
                <a:solidFill>
                  <a:srgbClr val="000000"/>
                </a:solidFill>
              </a:rPr>
              <a:t>Option #1</a:t>
            </a:r>
          </a:p>
          <a:p>
            <a:pPr algn="ctr"/>
            <a:endParaRPr lang="en-US" sz="2400" b="1" u="sng" dirty="0" smtClean="0">
              <a:solidFill>
                <a:schemeClr val="bg1"/>
              </a:solidFill>
            </a:endParaRPr>
          </a:p>
          <a:p>
            <a:pPr algn="ctr"/>
            <a:r>
              <a:rPr lang="en-US" sz="2400" b="1" u="sng" dirty="0" smtClean="0">
                <a:solidFill>
                  <a:schemeClr val="bg1"/>
                </a:solidFill>
              </a:rPr>
              <a:t>K – 2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NEW 2015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Everyday Math</a:t>
            </a: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r>
              <a:rPr lang="en-US" sz="2400" b="1" u="sng" dirty="0" smtClean="0">
                <a:solidFill>
                  <a:srgbClr val="000000"/>
                </a:solidFill>
              </a:rPr>
              <a:t>3 – 5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CURRENT Everyday Math with intentional </a:t>
            </a:r>
            <a:r>
              <a:rPr lang="en-US" b="1" dirty="0">
                <a:solidFill>
                  <a:srgbClr val="000000"/>
                </a:solidFill>
              </a:rPr>
              <a:t>s</a:t>
            </a:r>
            <a:r>
              <a:rPr lang="en-US" b="1" dirty="0" smtClean="0">
                <a:solidFill>
                  <a:srgbClr val="000000"/>
                </a:solidFill>
              </a:rPr>
              <a:t>upplementing with Engage NY</a:t>
            </a: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358510" y="720608"/>
            <a:ext cx="2447177" cy="428251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u="sng" dirty="0" smtClean="0">
                <a:solidFill>
                  <a:srgbClr val="000000"/>
                </a:solidFill>
              </a:rPr>
              <a:t>Option #2</a:t>
            </a:r>
          </a:p>
          <a:p>
            <a:pPr algn="ctr"/>
            <a:endParaRPr lang="en-US" u="sng" dirty="0" smtClean="0"/>
          </a:p>
          <a:p>
            <a:pPr algn="ctr"/>
            <a:r>
              <a:rPr lang="en-US" sz="2400" b="1" u="sng" dirty="0" smtClean="0">
                <a:solidFill>
                  <a:schemeClr val="bg1"/>
                </a:solidFill>
              </a:rPr>
              <a:t>K – 2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NEW 2015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Everyday Math</a:t>
            </a: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r>
              <a:rPr lang="en-US" sz="2400" b="1" u="sng" dirty="0" smtClean="0">
                <a:solidFill>
                  <a:srgbClr val="000000"/>
                </a:solidFill>
              </a:rPr>
              <a:t>3 – 5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Engage New York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Modules</a:t>
            </a: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409738" y="736785"/>
            <a:ext cx="2447177" cy="428251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u="sng" dirty="0" smtClean="0">
                <a:solidFill>
                  <a:srgbClr val="000000"/>
                </a:solidFill>
              </a:rPr>
              <a:t>Option #3</a:t>
            </a:r>
          </a:p>
          <a:p>
            <a:pPr algn="ctr"/>
            <a:endParaRPr lang="en-US" dirty="0" smtClean="0"/>
          </a:p>
          <a:p>
            <a:pPr algn="ctr"/>
            <a:r>
              <a:rPr lang="en-US" sz="2400" b="1" u="sng" dirty="0" smtClean="0">
                <a:solidFill>
                  <a:schemeClr val="bg1"/>
                </a:solidFill>
              </a:rPr>
              <a:t>K – 2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Engage New York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Modules</a:t>
            </a: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r>
              <a:rPr lang="en-US" sz="2400" b="1" u="sng" dirty="0" smtClean="0">
                <a:solidFill>
                  <a:srgbClr val="000000"/>
                </a:solidFill>
              </a:rPr>
              <a:t>3 – 5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Engage New York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Modules</a:t>
            </a: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  <a:p>
            <a:pPr algn="ctr"/>
            <a:endParaRPr lang="en-US" sz="2400" b="1" dirty="0" smtClean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9612" y="5360959"/>
            <a:ext cx="8317303" cy="707886"/>
          </a:xfrm>
          <a:prstGeom prst="rect">
            <a:avLst/>
          </a:prstGeom>
          <a:solidFill>
            <a:srgbClr val="FFC801"/>
          </a:solidFill>
          <a:ln w="57150" cmpd="sng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All options require time to arrange for curricular materials 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and </a:t>
            </a:r>
            <a:r>
              <a:rPr lang="en-US" sz="2000" b="1" dirty="0">
                <a:solidFill>
                  <a:schemeClr val="bg1"/>
                </a:solidFill>
              </a:rPr>
              <a:t>plan meaningful professional development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885" y="6377628"/>
            <a:ext cx="2911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Communication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772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133518"/>
            <a:ext cx="7772400" cy="1143000"/>
          </a:xfrm>
        </p:spPr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207352"/>
            <a:ext cx="7772400" cy="4562853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en-US" sz="2400" dirty="0"/>
              <a:t>Share and discuss concerns arising due to the lack of alignment of Everyday Mathematics to CCSS-M.</a:t>
            </a:r>
          </a:p>
          <a:p>
            <a:pPr marL="342900" lvl="1"/>
            <a:r>
              <a:rPr lang="en-US" sz="2200" dirty="0"/>
              <a:t>Teachers are supplementing with a variety of supplemental materials</a:t>
            </a:r>
            <a:r>
              <a:rPr lang="en-US" sz="2200" dirty="0" smtClean="0"/>
              <a:t>.</a:t>
            </a:r>
          </a:p>
          <a:p>
            <a:pPr marL="342900" lvl="1"/>
            <a:r>
              <a:rPr lang="en-US" sz="2200" dirty="0"/>
              <a:t>It is easier to supplement procedural fluency than conceptual understanding</a:t>
            </a:r>
            <a:r>
              <a:rPr lang="en-US" sz="2200" dirty="0" smtClean="0"/>
              <a:t>.</a:t>
            </a:r>
          </a:p>
          <a:p>
            <a:pPr marL="342900" lvl="1"/>
            <a:r>
              <a:rPr lang="en-US" sz="2200" dirty="0"/>
              <a:t>Curriculum coherence is impossible due to teacher variations in supplementing, so students aren’t getting a guaranteed and viable curriculum in all schools</a:t>
            </a:r>
            <a:r>
              <a:rPr lang="en-US" sz="2200" dirty="0" smtClean="0"/>
              <a:t>.</a:t>
            </a:r>
          </a:p>
          <a:p>
            <a:pPr marL="342900" lvl="1"/>
            <a:r>
              <a:rPr lang="en-US" sz="2200" dirty="0"/>
              <a:t>Various stakeholders have shared their concerns about the alignment and suggested a supplemental curriculum that they feel is working to better teach the intent of the common core--focus, coherence, and rigor</a:t>
            </a:r>
            <a:r>
              <a:rPr lang="en-US" sz="2200" dirty="0" smtClean="0"/>
              <a:t>.</a:t>
            </a:r>
            <a:endParaRPr lang="en-US" sz="2200" dirty="0"/>
          </a:p>
          <a:p>
            <a:pPr marL="342900" lvl="1"/>
            <a:endParaRPr lang="en-US" sz="2200" dirty="0"/>
          </a:p>
          <a:p>
            <a:pPr marL="342900" lvl="1"/>
            <a:endParaRPr lang="en-US" sz="2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634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Professional Development</a:t>
            </a:r>
            <a:endParaRPr lang="en-US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1161193"/>
              </p:ext>
            </p:extLst>
          </p:nvPr>
        </p:nvGraphicFramePr>
        <p:xfrm>
          <a:off x="215470" y="1380682"/>
          <a:ext cx="8015306" cy="24452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5210696"/>
              </p:ext>
            </p:extLst>
          </p:nvPr>
        </p:nvGraphicFramePr>
        <p:xfrm>
          <a:off x="1010655" y="3634190"/>
          <a:ext cx="8015306" cy="2622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053132" y="1433318"/>
            <a:ext cx="101802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</a:rPr>
              <a:t>EDM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6663" y="3634190"/>
            <a:ext cx="188525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86CE24"/>
                </a:solidFill>
              </a:rPr>
              <a:t>EngageNY</a:t>
            </a:r>
            <a:endParaRPr lang="en-US" sz="3200" dirty="0">
              <a:solidFill>
                <a:srgbClr val="86CE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95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5" grpId="0">
        <p:bldAsOne/>
      </p:bldGraphic>
      <p:bldP spid="3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-257794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PD / Curriculum needs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374188" y="720608"/>
            <a:ext cx="2447177" cy="428251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u="sng" dirty="0" smtClean="0">
              <a:solidFill>
                <a:srgbClr val="000000"/>
              </a:solidFill>
            </a:endParaRPr>
          </a:p>
          <a:p>
            <a:pPr algn="ctr"/>
            <a:endParaRPr lang="en-US" sz="2800" b="1" u="sng" dirty="0" smtClean="0">
              <a:solidFill>
                <a:srgbClr val="000000"/>
              </a:solidFill>
            </a:endParaRPr>
          </a:p>
          <a:p>
            <a:pPr algn="ctr"/>
            <a:endParaRPr lang="en-US" sz="2800" b="1" u="sng" dirty="0">
              <a:solidFill>
                <a:srgbClr val="000000"/>
              </a:solidFill>
            </a:endParaRPr>
          </a:p>
          <a:p>
            <a:pPr algn="ctr"/>
            <a:r>
              <a:rPr lang="en-US" sz="2800" b="1" u="sng" dirty="0" smtClean="0">
                <a:solidFill>
                  <a:srgbClr val="000000"/>
                </a:solidFill>
              </a:rPr>
              <a:t>Option #2</a:t>
            </a:r>
          </a:p>
          <a:p>
            <a:pPr algn="ctr"/>
            <a:endParaRPr lang="en-US" sz="2800" b="1" u="sng" dirty="0" smtClean="0">
              <a:solidFill>
                <a:srgbClr val="000000"/>
              </a:solidFill>
            </a:endParaRPr>
          </a:p>
          <a:p>
            <a:r>
              <a:rPr lang="en-US" sz="2400" b="1" u="sng" dirty="0">
                <a:solidFill>
                  <a:srgbClr val="000000"/>
                </a:solidFill>
              </a:rPr>
              <a:t>New EDM K-2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Rigor</a:t>
            </a:r>
          </a:p>
          <a:p>
            <a:pPr algn="ctr"/>
            <a:endParaRPr lang="en-US" sz="2400" b="1" dirty="0">
              <a:solidFill>
                <a:srgbClr val="000000"/>
              </a:solidFill>
            </a:endParaRPr>
          </a:p>
          <a:p>
            <a:r>
              <a:rPr lang="en-US" sz="2400" b="1" u="sng" dirty="0" err="1" smtClean="0">
                <a:solidFill>
                  <a:srgbClr val="000000"/>
                </a:solidFill>
              </a:rPr>
              <a:t>EngageNY</a:t>
            </a:r>
            <a:r>
              <a:rPr lang="en-US" sz="2400" b="1" u="sng" dirty="0" smtClean="0">
                <a:solidFill>
                  <a:srgbClr val="000000"/>
                </a:solidFill>
              </a:rPr>
              <a:t> 3-5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400" b="1" dirty="0" smtClean="0">
                <a:solidFill>
                  <a:srgbClr val="000000"/>
                </a:solidFill>
              </a:rPr>
              <a:t>Improve </a:t>
            </a:r>
            <a:r>
              <a:rPr lang="en-US" sz="2000" b="1" dirty="0" smtClean="0">
                <a:solidFill>
                  <a:srgbClr val="000000"/>
                </a:solidFill>
              </a:rPr>
              <a:t>Instructional</a:t>
            </a:r>
            <a:r>
              <a:rPr lang="en-US" sz="2400" b="1" dirty="0" smtClean="0">
                <a:solidFill>
                  <a:srgbClr val="000000"/>
                </a:solidFill>
              </a:rPr>
              <a:t> supports</a:t>
            </a:r>
          </a:p>
          <a:p>
            <a:pPr marL="342900" indent="-342900">
              <a:buFont typeface="Wingdings" charset="2"/>
              <a:buChar char="Ø"/>
            </a:pPr>
            <a:endParaRPr lang="en-US" sz="2400" b="1" dirty="0">
              <a:solidFill>
                <a:srgbClr val="000000"/>
              </a:solidFill>
            </a:endParaRPr>
          </a:p>
          <a:p>
            <a:pPr algn="ctr"/>
            <a:endParaRPr lang="en-US" u="sng" dirty="0" smtClean="0"/>
          </a:p>
          <a:p>
            <a:pPr marL="285750" indent="-285750" algn="ctr">
              <a:buFont typeface="Wingdings" charset="2"/>
              <a:buChar char="Ø"/>
            </a:pPr>
            <a:endParaRPr lang="en-US" sz="2400" b="1" dirty="0">
              <a:solidFill>
                <a:srgbClr val="000000"/>
              </a:solidFill>
            </a:endParaRP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409738" y="736785"/>
            <a:ext cx="2447177" cy="428251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u="sng" dirty="0" smtClean="0">
              <a:solidFill>
                <a:srgbClr val="000000"/>
              </a:solidFill>
            </a:endParaRPr>
          </a:p>
          <a:p>
            <a:pPr algn="ctr"/>
            <a:endParaRPr lang="en-US" sz="2800" b="1" u="sng" dirty="0" smtClean="0">
              <a:solidFill>
                <a:srgbClr val="000000"/>
              </a:solidFill>
            </a:endParaRPr>
          </a:p>
          <a:p>
            <a:pPr algn="ctr"/>
            <a:r>
              <a:rPr lang="en-US" sz="2800" b="1" u="sng" dirty="0" smtClean="0">
                <a:solidFill>
                  <a:srgbClr val="000000"/>
                </a:solidFill>
              </a:rPr>
              <a:t>Option #3</a:t>
            </a:r>
          </a:p>
          <a:p>
            <a:pPr algn="ctr"/>
            <a:endParaRPr lang="en-US" dirty="0" smtClean="0"/>
          </a:p>
          <a:p>
            <a:pPr algn="ctr"/>
            <a:endParaRPr lang="en-US" sz="1000" b="1" dirty="0">
              <a:solidFill>
                <a:srgbClr val="000000"/>
              </a:solidFill>
            </a:endParaRPr>
          </a:p>
          <a:p>
            <a:r>
              <a:rPr lang="en-US" sz="2200" b="1" u="sng" dirty="0" err="1">
                <a:solidFill>
                  <a:srgbClr val="000000"/>
                </a:solidFill>
              </a:rPr>
              <a:t>EngageNY</a:t>
            </a:r>
            <a:r>
              <a:rPr lang="en-US" sz="2200" b="1" u="sng" dirty="0">
                <a:solidFill>
                  <a:srgbClr val="000000"/>
                </a:solidFill>
              </a:rPr>
              <a:t> </a:t>
            </a:r>
            <a:r>
              <a:rPr lang="en-US" sz="2200" b="1" u="sng" dirty="0" smtClean="0">
                <a:solidFill>
                  <a:srgbClr val="000000"/>
                </a:solidFill>
              </a:rPr>
              <a:t>K-5</a:t>
            </a:r>
          </a:p>
          <a:p>
            <a:endParaRPr lang="en-US" sz="2200" b="1" u="sng" dirty="0">
              <a:solidFill>
                <a:srgbClr val="000000"/>
              </a:solidFill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Improve </a:t>
            </a:r>
            <a:r>
              <a:rPr lang="en-US" sz="2200" b="1" dirty="0">
                <a:solidFill>
                  <a:srgbClr val="000000"/>
                </a:solidFill>
              </a:rPr>
              <a:t>Instructional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</a:rPr>
              <a:t>supports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400" b="1" dirty="0" smtClean="0">
                <a:solidFill>
                  <a:srgbClr val="000000"/>
                </a:solidFill>
              </a:rPr>
              <a:t>Additional PD this summer</a:t>
            </a:r>
            <a:endParaRPr lang="en-US" sz="2400" b="1" dirty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  <a:p>
            <a:pPr algn="ctr"/>
            <a:endParaRPr lang="en-US" sz="2400" b="1" dirty="0" smtClean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9612" y="5360959"/>
            <a:ext cx="8317303" cy="861774"/>
          </a:xfrm>
          <a:prstGeom prst="rect">
            <a:avLst/>
          </a:prstGeom>
          <a:solidFill>
            <a:srgbClr val="FFC801"/>
          </a:solidFill>
          <a:ln w="57150" cmpd="sng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bg1"/>
                </a:solidFill>
              </a:rPr>
              <a:t>Turn &amp; Talk:  </a:t>
            </a:r>
          </a:p>
          <a:p>
            <a:pPr algn="ctr"/>
            <a:r>
              <a:rPr lang="en-US" sz="2500" b="1" dirty="0" smtClean="0">
                <a:solidFill>
                  <a:schemeClr val="bg1"/>
                </a:solidFill>
              </a:rPr>
              <a:t>What do you notice? What are you wondering about?</a:t>
            </a:r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885" y="6377628"/>
            <a:ext cx="2911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Communication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82832" y="721105"/>
            <a:ext cx="2447177" cy="428251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u="sng" dirty="0" smtClean="0">
                <a:solidFill>
                  <a:srgbClr val="000000"/>
                </a:solidFill>
              </a:rPr>
              <a:t>Option #1</a:t>
            </a:r>
          </a:p>
          <a:p>
            <a:pPr algn="ctr"/>
            <a:endParaRPr lang="en-US" u="sng" dirty="0" smtClean="0"/>
          </a:p>
          <a:p>
            <a:r>
              <a:rPr lang="en-US" sz="2400" b="1" u="sng" dirty="0" smtClean="0">
                <a:solidFill>
                  <a:srgbClr val="000000"/>
                </a:solidFill>
              </a:rPr>
              <a:t>New EDM K-2</a:t>
            </a:r>
            <a:endParaRPr lang="en-US" sz="2400" b="1" u="sng" dirty="0">
              <a:solidFill>
                <a:srgbClr val="000000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sz="2400" b="1" dirty="0" smtClean="0">
                <a:solidFill>
                  <a:srgbClr val="000000"/>
                </a:solidFill>
              </a:rPr>
              <a:t>Rigor</a:t>
            </a:r>
          </a:p>
          <a:p>
            <a:pPr algn="ctr"/>
            <a:endParaRPr lang="en-US" sz="2400" b="1" dirty="0" smtClean="0">
              <a:solidFill>
                <a:srgbClr val="000000"/>
              </a:solidFill>
            </a:endParaRPr>
          </a:p>
          <a:p>
            <a:r>
              <a:rPr lang="en-US" sz="2400" b="1" u="sng" dirty="0" smtClean="0">
                <a:solidFill>
                  <a:srgbClr val="000000"/>
                </a:solidFill>
              </a:rPr>
              <a:t>Old EDM 3-5</a:t>
            </a:r>
            <a:endParaRPr lang="en-US" sz="2400" b="1" u="sng" dirty="0">
              <a:solidFill>
                <a:srgbClr val="000000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Alignment to </a:t>
            </a:r>
            <a:r>
              <a:rPr lang="en-US" sz="2400" b="1" dirty="0" smtClean="0">
                <a:solidFill>
                  <a:srgbClr val="000000"/>
                </a:solidFill>
              </a:rPr>
              <a:t>CCSS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2400" b="1" dirty="0" smtClean="0">
                <a:solidFill>
                  <a:srgbClr val="000000"/>
                </a:solidFill>
              </a:rPr>
              <a:t>Rigor</a:t>
            </a:r>
            <a:endParaRPr lang="en-US" sz="2400" b="1" dirty="0">
              <a:solidFill>
                <a:srgbClr val="000000"/>
              </a:solidFill>
            </a:endParaRP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402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3-25 at 9.09.2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23" y="1524531"/>
            <a:ext cx="7638286" cy="436785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402559"/>
            <a:ext cx="7772400" cy="114300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58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6CE24"/>
                </a:solidFill>
              </a:rPr>
              <a:t>Coming to consensus</a:t>
            </a:r>
            <a:endParaRPr lang="en-US" dirty="0">
              <a:solidFill>
                <a:srgbClr val="86CE24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417638"/>
            <a:ext cx="7772400" cy="2831617"/>
          </a:xfrm>
        </p:spPr>
        <p:txBody>
          <a:bodyPr>
            <a:noAutofit/>
          </a:bodyPr>
          <a:lstStyle/>
          <a:p>
            <a:r>
              <a:rPr lang="en-US" sz="2800" dirty="0"/>
              <a:t>Consensus decision making is a way of reaching agreement between all members of a group. Instead of simply voting for an item with majority rule, a group using consensus is committed to finding solutions that everyone actively supports, or at least can live with.</a:t>
            </a:r>
          </a:p>
          <a:p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95544" y="4192532"/>
            <a:ext cx="7976557" cy="1569660"/>
          </a:xfrm>
          <a:prstGeom prst="rect">
            <a:avLst/>
          </a:prstGeom>
          <a:solidFill>
            <a:srgbClr val="00A2E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2"/>
                </a:solidFill>
              </a:rPr>
              <a:t>Time to work towards consensus!</a:t>
            </a:r>
            <a:endParaRPr lang="en-US" sz="48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851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9711" y="230832"/>
            <a:ext cx="863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At your table, discuss and chart the pros and cons of each of the options we have shared with you today.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202134" y="3454171"/>
            <a:ext cx="1796662" cy="31443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After you have come to consensus, mark your choice and enter reasons and evidence in the box. Be ready to share!</a:t>
            </a:r>
            <a:endParaRPr lang="en-US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2528962"/>
              </p:ext>
            </p:extLst>
          </p:nvPr>
        </p:nvGraphicFramePr>
        <p:xfrm>
          <a:off x="406293" y="1140229"/>
          <a:ext cx="6640251" cy="5210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Document" r:id="rId5" imgW="9029700" imgH="6896100" progId="Word.Document.12">
                  <p:embed/>
                </p:oleObj>
              </mc:Choice>
              <mc:Fallback>
                <p:oleObj name="Document" r:id="rId5" imgW="9029700" imgH="6896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6293" y="1140229"/>
                        <a:ext cx="6640251" cy="52101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Left Arrow 8"/>
          <p:cNvSpPr/>
          <p:nvPr/>
        </p:nvSpPr>
        <p:spPr>
          <a:xfrm rot="19526076">
            <a:off x="6407378" y="5376739"/>
            <a:ext cx="901175" cy="433707"/>
          </a:xfrm>
          <a:prstGeom prst="leftArrow">
            <a:avLst>
              <a:gd name="adj1" fmla="val 50000"/>
              <a:gd name="adj2" fmla="val 4767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428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0373" y="6211311"/>
            <a:ext cx="3190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Consensus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164554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3200" b="1" dirty="0" smtClean="0">
                <a:solidFill>
                  <a:schemeClr val="accent1"/>
                </a:solidFill>
              </a:rPr>
              <a:t>Finding </a:t>
            </a:r>
            <a:r>
              <a:rPr lang="en-US" sz="3200" b="1" dirty="0">
                <a:solidFill>
                  <a:schemeClr val="accent1"/>
                </a:solidFill>
              </a:rPr>
              <a:t>a solution that everyone actively </a:t>
            </a:r>
            <a:r>
              <a:rPr lang="en-US" sz="3200" b="1" dirty="0" smtClean="0">
                <a:solidFill>
                  <a:schemeClr val="accent1"/>
                </a:solidFill>
              </a:rPr>
              <a:t>supports</a:t>
            </a:r>
            <a:r>
              <a:rPr lang="en-US" sz="3200" b="1" dirty="0">
                <a:solidFill>
                  <a:schemeClr val="accent1"/>
                </a:solidFill>
              </a:rPr>
              <a:t>, or at least can live </a:t>
            </a:r>
            <a:r>
              <a:rPr lang="en-US" sz="3200" b="1" dirty="0" smtClean="0">
                <a:solidFill>
                  <a:schemeClr val="accent1"/>
                </a:solidFill>
              </a:rPr>
              <a:t>with, </a:t>
            </a:r>
            <a:r>
              <a:rPr lang="en-US" sz="3200" b="1" dirty="0">
                <a:solidFill>
                  <a:schemeClr val="accent1"/>
                </a:solidFill>
              </a:rPr>
              <a:t>for </a:t>
            </a:r>
            <a:r>
              <a:rPr lang="en-US" sz="3200" b="1" dirty="0" smtClean="0">
                <a:solidFill>
                  <a:schemeClr val="accent1"/>
                </a:solidFill>
              </a:rPr>
              <a:t>the </a:t>
            </a:r>
            <a:r>
              <a:rPr lang="en-US" sz="3200" b="1" dirty="0">
                <a:solidFill>
                  <a:schemeClr val="accent1"/>
                </a:solidFill>
              </a:rPr>
              <a:t>next two years.</a:t>
            </a:r>
          </a:p>
          <a:p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360996" y="3151660"/>
            <a:ext cx="234567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Table 1</a:t>
            </a:r>
          </a:p>
          <a:p>
            <a:pPr algn="ctr"/>
            <a:endParaRPr lang="en-US" sz="1000" dirty="0" smtClean="0"/>
          </a:p>
          <a:p>
            <a:pPr algn="ctr"/>
            <a:r>
              <a:rPr lang="en-US" sz="3200" dirty="0" smtClean="0"/>
              <a:t>Table 2</a:t>
            </a:r>
          </a:p>
          <a:p>
            <a:pPr algn="ctr"/>
            <a:endParaRPr lang="en-US" sz="1000" dirty="0" smtClean="0"/>
          </a:p>
          <a:p>
            <a:pPr algn="ctr"/>
            <a:r>
              <a:rPr lang="en-US" sz="3200" dirty="0" smtClean="0"/>
              <a:t>Table 3</a:t>
            </a:r>
          </a:p>
          <a:p>
            <a:pPr algn="ctr"/>
            <a:endParaRPr lang="en-US" sz="1000" dirty="0" smtClean="0"/>
          </a:p>
          <a:p>
            <a:pPr algn="ctr"/>
            <a:r>
              <a:rPr lang="en-US" sz="3200" dirty="0" smtClean="0"/>
              <a:t>Table 4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96015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next Steps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537481"/>
            <a:ext cx="7772400" cy="4122966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en-US" sz="2400" dirty="0" smtClean="0"/>
              <a:t>Principal Support:</a:t>
            </a:r>
          </a:p>
          <a:p>
            <a:r>
              <a:rPr lang="en-US" sz="2400" dirty="0"/>
              <a:t>Support the decision with staff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Share communication about the decision with staff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Devote LIT to intentional learning and planning upcoming units.</a:t>
            </a:r>
          </a:p>
          <a:p>
            <a:r>
              <a:rPr lang="en-US" sz="2400" dirty="0" smtClean="0"/>
              <a:t>Use Late Arrival for PD if staff needs additional time.</a:t>
            </a:r>
          </a:p>
          <a:p>
            <a:r>
              <a:rPr lang="en-US" sz="2400" dirty="0" smtClean="0"/>
              <a:t>Dedicate District Sponsored Collaboration to math.</a:t>
            </a:r>
          </a:p>
          <a:p>
            <a:r>
              <a:rPr lang="en-US" sz="2400" dirty="0" smtClean="0"/>
              <a:t>Open up IC’s schedule to provide time for side by side coaching, planning, and teaching.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68580" indent="0">
              <a:buNone/>
            </a:pPr>
            <a:endParaRPr lang="en-US" sz="2400" dirty="0"/>
          </a:p>
          <a:p>
            <a:pPr marL="68580" indent="0">
              <a:buNone/>
            </a:pPr>
            <a:endParaRPr lang="en-US" sz="2400" dirty="0"/>
          </a:p>
          <a:p>
            <a:pPr marL="68580" indent="0">
              <a:buNone/>
            </a:pPr>
            <a:endParaRPr lang="en-US" sz="2400" dirty="0" smtClean="0"/>
          </a:p>
          <a:p>
            <a:pPr marL="68580" indent="0">
              <a:buNone/>
            </a:pP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15240" y="5707486"/>
            <a:ext cx="7462570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282828"/>
                </a:solidFill>
              </a:rPr>
              <a:t>More support for teachers will be coming soon!</a:t>
            </a:r>
            <a:endParaRPr lang="en-US" sz="2800" dirty="0">
              <a:solidFill>
                <a:srgbClr val="2828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069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417370"/>
          </a:xfrm>
        </p:spPr>
        <p:txBody>
          <a:bodyPr/>
          <a:lstStyle/>
          <a:p>
            <a:pPr marL="68580" indent="0">
              <a:buNone/>
            </a:pPr>
            <a:r>
              <a:rPr lang="en-US" sz="2400" dirty="0"/>
              <a:t>Share and discuss a way to restore </a:t>
            </a:r>
            <a:r>
              <a:rPr lang="en-US" sz="2400" u="sng" dirty="0"/>
              <a:t>curriculum coherence</a:t>
            </a:r>
            <a:r>
              <a:rPr lang="en-US" sz="2400" dirty="0"/>
              <a:t> during this interim time period until a math adoption can take place.</a:t>
            </a:r>
          </a:p>
          <a:p>
            <a:pPr marL="342900" lvl="1"/>
            <a:r>
              <a:rPr lang="en-US" sz="2400" dirty="0"/>
              <a:t>Based on the concerns shared by our stakeholders, T &amp; L conducted research and curricular reviews on current and suggested materials.</a:t>
            </a:r>
          </a:p>
          <a:p>
            <a:pPr marL="342900" lvl="1"/>
            <a:r>
              <a:rPr lang="en-US" sz="2400" dirty="0"/>
              <a:t>Today you will have the opportunity to come to consensus around one of three proposed solutions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61440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70373" y="6211311"/>
            <a:ext cx="3190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Communication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0076" y="3986626"/>
            <a:ext cx="81680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400" b="1" dirty="0">
                <a:solidFill>
                  <a:srgbClr val="86CE24"/>
                </a:solidFill>
              </a:rPr>
              <a:t>Interim – </a:t>
            </a:r>
            <a:r>
              <a:rPr lang="en-US" sz="2400" dirty="0"/>
              <a:t>Materials that replace the “core” materials for a specific amount of time.  In our case, two years</a:t>
            </a:r>
            <a:r>
              <a:rPr lang="en-US" sz="2400" dirty="0" smtClean="0"/>
              <a:t>.</a:t>
            </a:r>
          </a:p>
          <a:p>
            <a:pPr marL="0" lvl="1"/>
            <a:r>
              <a:rPr lang="en-US" sz="2400" b="1" dirty="0">
                <a:solidFill>
                  <a:schemeClr val="accent1"/>
                </a:solidFill>
              </a:rPr>
              <a:t>Supplemental</a:t>
            </a:r>
            <a:r>
              <a:rPr lang="en-US" sz="2400" dirty="0"/>
              <a:t> – Materials that are inserted into the existing “core” materials to meet the needs of </a:t>
            </a:r>
            <a:r>
              <a:rPr lang="en-US" sz="2400" dirty="0">
                <a:solidFill>
                  <a:srgbClr val="FFFFFF"/>
                </a:solidFill>
              </a:rPr>
              <a:t>students</a:t>
            </a:r>
            <a:r>
              <a:rPr lang="en-US" sz="2400" dirty="0" smtClean="0">
                <a:solidFill>
                  <a:srgbClr val="FFFFFF"/>
                </a:solidFill>
              </a:rPr>
              <a:t>.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227598"/>
            <a:ext cx="7772400" cy="1143000"/>
          </a:xfrm>
        </p:spPr>
        <p:txBody>
          <a:bodyPr/>
          <a:lstStyle/>
          <a:p>
            <a:r>
              <a:rPr lang="en-US" dirty="0" smtClean="0"/>
              <a:t>Upcoming adoption plans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35895"/>
              </p:ext>
            </p:extLst>
          </p:nvPr>
        </p:nvGraphicFramePr>
        <p:xfrm>
          <a:off x="486008" y="1334280"/>
          <a:ext cx="8168064" cy="262074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042016"/>
                <a:gridCol w="2042016"/>
                <a:gridCol w="2042016"/>
                <a:gridCol w="20420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Subject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2014-2015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2015-2016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2016-2017</a:t>
                      </a:r>
                    </a:p>
                  </a:txBody>
                  <a:tcPr/>
                </a:tc>
              </a:tr>
              <a:tr h="464552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ELA</a:t>
                      </a:r>
                      <a:endParaRPr lang="en-US" sz="20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Current HM</a:t>
                      </a:r>
                    </a:p>
                  </a:txBody>
                  <a:tcPr anchor="ctr">
                    <a:solidFill>
                      <a:srgbClr val="CFEFA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Implementation</a:t>
                      </a:r>
                      <a:r>
                        <a:rPr lang="en-US" sz="2000" baseline="0" dirty="0" smtClean="0"/>
                        <a:t> </a:t>
                      </a:r>
                    </a:p>
                    <a:p>
                      <a:pPr algn="ctr"/>
                      <a:r>
                        <a:rPr lang="en-US" sz="2000" baseline="0" dirty="0" smtClean="0"/>
                        <a:t>PD/Support</a:t>
                      </a:r>
                      <a:endParaRPr lang="en-US" sz="20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Implementation</a:t>
                      </a:r>
                      <a:r>
                        <a:rPr lang="en-US" sz="2000" baseline="0" dirty="0" smtClean="0"/>
                        <a:t> </a:t>
                      </a:r>
                    </a:p>
                    <a:p>
                      <a:pPr algn="ctr"/>
                      <a:r>
                        <a:rPr lang="en-US" sz="2000" baseline="0" dirty="0" smtClean="0"/>
                        <a:t>PD/Support</a:t>
                      </a:r>
                      <a:endParaRPr lang="en-US" sz="2000" dirty="0" smtClean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645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Adoption</a:t>
                      </a:r>
                      <a:r>
                        <a:rPr lang="en-US" sz="2000" baseline="0" dirty="0" smtClean="0"/>
                        <a:t> Process</a:t>
                      </a:r>
                      <a:endParaRPr lang="en-US" sz="2000" dirty="0" smtClean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4360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Math</a:t>
                      </a:r>
                      <a:endParaRPr lang="en-US" sz="20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Current EDM or Interim Materials</a:t>
                      </a:r>
                      <a:endParaRPr lang="en-US" sz="20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Current EDM or</a:t>
                      </a:r>
                    </a:p>
                    <a:p>
                      <a:pPr algn="ctr"/>
                      <a:r>
                        <a:rPr lang="en-US" sz="2000" dirty="0" smtClean="0"/>
                        <a:t>Interim Materials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Implementation</a:t>
                      </a:r>
                      <a:r>
                        <a:rPr lang="en-US" sz="2000" baseline="0" dirty="0" smtClean="0"/>
                        <a:t> </a:t>
                      </a:r>
                    </a:p>
                    <a:p>
                      <a:pPr algn="ctr"/>
                      <a:r>
                        <a:rPr lang="en-US" sz="2000" baseline="0" dirty="0" smtClean="0"/>
                        <a:t>PD/Support</a:t>
                      </a:r>
                      <a:endParaRPr lang="en-US" sz="2000" dirty="0" smtClean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943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Adoption</a:t>
                      </a:r>
                      <a:r>
                        <a:rPr lang="en-US" sz="2000" baseline="0" dirty="0" smtClean="0"/>
                        <a:t> Process</a:t>
                      </a:r>
                      <a:endParaRPr lang="en-US" sz="2000" dirty="0" smtClean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6660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-257794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OptioNs for Your Consideration: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71723" y="720608"/>
            <a:ext cx="2447177" cy="428251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u="sng" dirty="0" smtClean="0">
                <a:solidFill>
                  <a:srgbClr val="000000"/>
                </a:solidFill>
              </a:rPr>
              <a:t>Option #1</a:t>
            </a:r>
          </a:p>
          <a:p>
            <a:pPr algn="ctr"/>
            <a:endParaRPr lang="en-US" sz="2400" b="1" u="sng" dirty="0" smtClean="0">
              <a:solidFill>
                <a:schemeClr val="bg1"/>
              </a:solidFill>
            </a:endParaRPr>
          </a:p>
          <a:p>
            <a:pPr algn="ctr"/>
            <a:r>
              <a:rPr lang="en-US" sz="2400" b="1" u="sng" dirty="0" smtClean="0">
                <a:solidFill>
                  <a:schemeClr val="bg1"/>
                </a:solidFill>
              </a:rPr>
              <a:t>K – 2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NEW 2015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Everyday Math</a:t>
            </a: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r>
              <a:rPr lang="en-US" sz="2400" b="1" u="sng" dirty="0" smtClean="0">
                <a:solidFill>
                  <a:srgbClr val="000000"/>
                </a:solidFill>
              </a:rPr>
              <a:t>3 – 5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CURRENT Everyday Math with intentional </a:t>
            </a:r>
            <a:r>
              <a:rPr lang="en-US" b="1" dirty="0">
                <a:solidFill>
                  <a:srgbClr val="000000"/>
                </a:solidFill>
              </a:rPr>
              <a:t>s</a:t>
            </a:r>
            <a:r>
              <a:rPr lang="en-US" b="1" dirty="0" smtClean="0">
                <a:solidFill>
                  <a:srgbClr val="000000"/>
                </a:solidFill>
              </a:rPr>
              <a:t>upplementing with Engage NY</a:t>
            </a: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358510" y="720608"/>
            <a:ext cx="2447177" cy="428251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u="sng" dirty="0" smtClean="0">
                <a:solidFill>
                  <a:srgbClr val="000000"/>
                </a:solidFill>
              </a:rPr>
              <a:t>Option #2</a:t>
            </a:r>
          </a:p>
          <a:p>
            <a:pPr algn="ctr"/>
            <a:endParaRPr lang="en-US" u="sng" dirty="0" smtClean="0"/>
          </a:p>
          <a:p>
            <a:pPr algn="ctr"/>
            <a:r>
              <a:rPr lang="en-US" sz="2400" b="1" u="sng" dirty="0" smtClean="0">
                <a:solidFill>
                  <a:schemeClr val="bg1"/>
                </a:solidFill>
              </a:rPr>
              <a:t>K – 2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NEW 2015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Everyday Math</a:t>
            </a: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r>
              <a:rPr lang="en-US" sz="2400" b="1" u="sng" dirty="0" smtClean="0">
                <a:solidFill>
                  <a:srgbClr val="000000"/>
                </a:solidFill>
              </a:rPr>
              <a:t>3 – 5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Engage New York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Modules</a:t>
            </a: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409738" y="736785"/>
            <a:ext cx="2447177" cy="428251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u="sng" dirty="0" smtClean="0">
                <a:solidFill>
                  <a:srgbClr val="000000"/>
                </a:solidFill>
              </a:rPr>
              <a:t>Option #3</a:t>
            </a:r>
          </a:p>
          <a:p>
            <a:pPr algn="ctr"/>
            <a:endParaRPr lang="en-US" dirty="0" smtClean="0"/>
          </a:p>
          <a:p>
            <a:pPr algn="ctr"/>
            <a:r>
              <a:rPr lang="en-US" sz="2400" b="1" u="sng" dirty="0" smtClean="0">
                <a:solidFill>
                  <a:schemeClr val="bg1"/>
                </a:solidFill>
              </a:rPr>
              <a:t>K – 2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Engage New York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Modules</a:t>
            </a: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r>
              <a:rPr lang="en-US" sz="2400" b="1" u="sng" dirty="0" smtClean="0">
                <a:solidFill>
                  <a:srgbClr val="000000"/>
                </a:solidFill>
              </a:rPr>
              <a:t>3 – 5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Engage New York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Modules</a:t>
            </a: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  <a:p>
            <a:pPr algn="ctr"/>
            <a:endParaRPr lang="en-US" sz="2400" b="1" dirty="0" smtClean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9612" y="5360959"/>
            <a:ext cx="8317303" cy="707886"/>
          </a:xfrm>
          <a:prstGeom prst="rect">
            <a:avLst/>
          </a:prstGeom>
          <a:solidFill>
            <a:srgbClr val="FFC801"/>
          </a:solidFill>
          <a:ln w="57150" cmpd="sng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All options require time to arrange for curricular materials 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and </a:t>
            </a:r>
            <a:r>
              <a:rPr lang="en-US" sz="2000" b="1" dirty="0">
                <a:solidFill>
                  <a:schemeClr val="bg1"/>
                </a:solidFill>
              </a:rPr>
              <a:t>plan meaningful professional development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885" y="6377628"/>
            <a:ext cx="2911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Communication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998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EDM 2015 Lesson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38712"/>
            <a:ext cx="4902200" cy="4264935"/>
          </a:xfrm>
        </p:spPr>
        <p:txBody>
          <a:bodyPr>
            <a:noAutofit/>
          </a:bodyPr>
          <a:lstStyle/>
          <a:p>
            <a:r>
              <a:rPr lang="en-US" sz="2400" dirty="0" smtClean="0"/>
              <a:t>Part 1: Warm Up</a:t>
            </a:r>
          </a:p>
          <a:p>
            <a:pPr lvl="1"/>
            <a:r>
              <a:rPr lang="en-US" sz="1800" dirty="0" smtClean="0"/>
              <a:t>Mental Math and Fluency</a:t>
            </a:r>
          </a:p>
          <a:p>
            <a:pPr lvl="1"/>
            <a:r>
              <a:rPr lang="en-US" sz="1800" dirty="0" smtClean="0"/>
              <a:t>Routines</a:t>
            </a:r>
          </a:p>
          <a:p>
            <a:r>
              <a:rPr lang="en-US" sz="2400" dirty="0" smtClean="0"/>
              <a:t>Part 2: Focus</a:t>
            </a:r>
          </a:p>
          <a:p>
            <a:pPr lvl="1"/>
            <a:r>
              <a:rPr lang="en-US" sz="1800" dirty="0" smtClean="0"/>
              <a:t>Math Message and math Message Follow-Up</a:t>
            </a:r>
          </a:p>
          <a:p>
            <a:pPr lvl="1"/>
            <a:r>
              <a:rPr lang="en-US" sz="1800" dirty="0" smtClean="0"/>
              <a:t>Focus Activities</a:t>
            </a:r>
          </a:p>
          <a:p>
            <a:pPr lvl="1"/>
            <a:r>
              <a:rPr lang="en-US" sz="1800" dirty="0" smtClean="0"/>
              <a:t>Assessment Check In</a:t>
            </a:r>
          </a:p>
          <a:p>
            <a:r>
              <a:rPr lang="en-US" sz="2400" dirty="0" smtClean="0"/>
              <a:t>Part 3: Practice</a:t>
            </a:r>
          </a:p>
          <a:p>
            <a:pPr lvl="1"/>
            <a:r>
              <a:rPr lang="en-US" sz="1800" dirty="0" smtClean="0"/>
              <a:t>Practice Activity</a:t>
            </a:r>
          </a:p>
          <a:p>
            <a:pPr lvl="1"/>
            <a:r>
              <a:rPr lang="en-US" sz="1800" dirty="0" smtClean="0"/>
              <a:t>Math Boxes</a:t>
            </a:r>
          </a:p>
          <a:p>
            <a:pPr lvl="1"/>
            <a:r>
              <a:rPr lang="en-US" sz="1800" dirty="0" smtClean="0"/>
              <a:t>Home Link</a:t>
            </a:r>
            <a:endParaRPr lang="en-US" sz="1800" dirty="0"/>
          </a:p>
        </p:txBody>
      </p:sp>
      <p:sp>
        <p:nvSpPr>
          <p:cNvPr id="4" name="Rounded Rectangle 3"/>
          <p:cNvSpPr/>
          <p:nvPr/>
        </p:nvSpPr>
        <p:spPr>
          <a:xfrm>
            <a:off x="6600298" y="986118"/>
            <a:ext cx="1991064" cy="1270000"/>
          </a:xfrm>
          <a:prstGeom prst="roundRect">
            <a:avLst/>
          </a:prstGeom>
          <a:solidFill>
            <a:srgbClr val="FAC810"/>
          </a:solidFill>
          <a:ln>
            <a:solidFill>
              <a:srgbClr val="FAC8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Part 1: Warm Up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15-20 min.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600298" y="2421684"/>
            <a:ext cx="1991064" cy="2105491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Part 2: Focus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20-30 min.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600298" y="4699001"/>
            <a:ext cx="1991064" cy="12700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Part 3: Practice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15-20 min.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9" name="Picture 8" descr="Screen shot 2014-03-24 at 2.29.1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12" y="5721698"/>
            <a:ext cx="2451100" cy="87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119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Engage NY Lesson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4902200" cy="3733800"/>
          </a:xfrm>
        </p:spPr>
        <p:txBody>
          <a:bodyPr>
            <a:normAutofit/>
          </a:bodyPr>
          <a:lstStyle/>
          <a:p>
            <a:r>
              <a:rPr lang="en-US" dirty="0" smtClean="0"/>
              <a:t>Fluency Practice</a:t>
            </a:r>
          </a:p>
          <a:p>
            <a:pPr lvl="1"/>
            <a:r>
              <a:rPr lang="en-US" dirty="0" smtClean="0"/>
              <a:t>Happy Counting</a:t>
            </a:r>
          </a:p>
          <a:p>
            <a:pPr lvl="1"/>
            <a:r>
              <a:rPr lang="en-US" dirty="0" smtClean="0"/>
              <a:t>Sprints</a:t>
            </a:r>
          </a:p>
          <a:p>
            <a:r>
              <a:rPr lang="en-US" dirty="0" smtClean="0"/>
              <a:t>Concept Development</a:t>
            </a:r>
          </a:p>
          <a:p>
            <a:pPr lvl="1"/>
            <a:r>
              <a:rPr lang="en-US" dirty="0" smtClean="0"/>
              <a:t>Lesson tied to Objective</a:t>
            </a:r>
          </a:p>
          <a:p>
            <a:r>
              <a:rPr lang="en-US" dirty="0" smtClean="0"/>
              <a:t>Application Problems</a:t>
            </a:r>
          </a:p>
          <a:p>
            <a:pPr lvl="1"/>
            <a:r>
              <a:rPr lang="en-US" dirty="0" smtClean="0"/>
              <a:t>Class problems</a:t>
            </a:r>
          </a:p>
          <a:p>
            <a:pPr lvl="1"/>
            <a:r>
              <a:rPr lang="en-US" dirty="0" smtClean="0"/>
              <a:t>Individual Problem Sets</a:t>
            </a:r>
          </a:p>
          <a:p>
            <a:r>
              <a:rPr lang="en-US" dirty="0" smtClean="0"/>
              <a:t>Student Debrief</a:t>
            </a:r>
          </a:p>
          <a:p>
            <a:pPr lvl="1"/>
            <a:r>
              <a:rPr lang="en-US" dirty="0" smtClean="0"/>
              <a:t>Reflection and active processing of lesson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6741397" y="965201"/>
            <a:ext cx="2006742" cy="1081740"/>
          </a:xfrm>
          <a:prstGeom prst="roundRect">
            <a:avLst/>
          </a:prstGeom>
          <a:solidFill>
            <a:srgbClr val="FAC810"/>
          </a:solidFill>
          <a:ln>
            <a:solidFill>
              <a:srgbClr val="FAC8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Fluency Practice</a:t>
            </a:r>
          </a:p>
          <a:p>
            <a:pPr algn="ctr"/>
            <a:r>
              <a:rPr lang="en-US" sz="2400" dirty="0">
                <a:solidFill>
                  <a:srgbClr val="000000"/>
                </a:solidFill>
              </a:rPr>
              <a:t>7</a:t>
            </a:r>
            <a:r>
              <a:rPr lang="en-US" sz="2400" dirty="0" smtClean="0">
                <a:solidFill>
                  <a:srgbClr val="000000"/>
                </a:solidFill>
              </a:rPr>
              <a:t>-20 min.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741397" y="2145555"/>
            <a:ext cx="2006742" cy="1881375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>
                <a:solidFill>
                  <a:srgbClr val="000000"/>
                </a:solidFill>
              </a:rPr>
              <a:t>Concept Development</a:t>
            </a:r>
          </a:p>
          <a:p>
            <a:pPr algn="ctr"/>
            <a:r>
              <a:rPr lang="en-US" sz="2200" dirty="0" smtClean="0">
                <a:solidFill>
                  <a:srgbClr val="000000"/>
                </a:solidFill>
              </a:rPr>
              <a:t>15-30 min.</a:t>
            </a: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741398" y="4158126"/>
            <a:ext cx="2006742" cy="108921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Application Problems</a:t>
            </a:r>
          </a:p>
          <a:p>
            <a:pPr algn="ctr"/>
            <a:r>
              <a:rPr lang="en-US" sz="2400" dirty="0">
                <a:solidFill>
                  <a:srgbClr val="000000"/>
                </a:solidFill>
              </a:rPr>
              <a:t>0</a:t>
            </a:r>
            <a:r>
              <a:rPr lang="en-US" sz="2400" dirty="0" smtClean="0">
                <a:solidFill>
                  <a:srgbClr val="000000"/>
                </a:solidFill>
              </a:rPr>
              <a:t>-20 min.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741397" y="5388540"/>
            <a:ext cx="2006741" cy="1102942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Student Debrief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10 min.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10" name="Picture 9" descr="Screen shot 2014-03-24 at 2.28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732186"/>
            <a:ext cx="2451100" cy="90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21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0373" y="6211311"/>
            <a:ext cx="3190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Collaboration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TALK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4122966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/>
              <a:t>Review the Engage New York and 2015 EDM materials.</a:t>
            </a:r>
          </a:p>
          <a:p>
            <a:pPr marL="457200" indent="-457200">
              <a:buAutoNum type="arabicPeriod"/>
            </a:pPr>
            <a:endParaRPr lang="en-US" dirty="0"/>
          </a:p>
          <a:p>
            <a:pPr marL="457200" indent="-457200">
              <a:buAutoNum type="arabicPeriod"/>
            </a:pPr>
            <a:r>
              <a:rPr lang="en-US" sz="3200" dirty="0"/>
              <a:t>Discuss your questions, comments and concerns about the materials.</a:t>
            </a:r>
          </a:p>
          <a:p>
            <a:pPr marL="457200" indent="-457200">
              <a:buAutoNum type="arabicPeriod"/>
            </a:pPr>
            <a:endParaRPr lang="en-US" dirty="0"/>
          </a:p>
          <a:p>
            <a:pPr marL="0" indent="0" algn="ctr">
              <a:buNone/>
            </a:pPr>
            <a:r>
              <a:rPr lang="en-US" sz="2800" dirty="0"/>
              <a:t>Feel free to call one of us over to your table to answer questions!</a:t>
            </a:r>
          </a:p>
          <a:p>
            <a:pPr marL="6858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37544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71723" y="563808"/>
            <a:ext cx="2447177" cy="396654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u="sng" dirty="0" smtClean="0">
                <a:solidFill>
                  <a:srgbClr val="000000"/>
                </a:solidFill>
              </a:rPr>
              <a:t>Option #1</a:t>
            </a:r>
          </a:p>
          <a:p>
            <a:pPr algn="ctr"/>
            <a:endParaRPr lang="en-US" sz="2400" b="1" u="sng" dirty="0" smtClean="0">
              <a:solidFill>
                <a:schemeClr val="bg1"/>
              </a:solidFill>
            </a:endParaRPr>
          </a:p>
          <a:p>
            <a:pPr algn="ctr"/>
            <a:r>
              <a:rPr lang="en-US" sz="2400" b="1" u="sng" dirty="0" smtClean="0">
                <a:solidFill>
                  <a:schemeClr val="bg1"/>
                </a:solidFill>
              </a:rPr>
              <a:t>K – 2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NEW 2015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Everyday Math</a:t>
            </a: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r>
              <a:rPr lang="en-US" sz="2400" b="1" u="sng" dirty="0" smtClean="0">
                <a:solidFill>
                  <a:srgbClr val="000000"/>
                </a:solidFill>
              </a:rPr>
              <a:t>3 – 5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CURRENT Everyday Math + </a:t>
            </a:r>
            <a:r>
              <a:rPr lang="en-US" b="1" dirty="0">
                <a:solidFill>
                  <a:srgbClr val="000000"/>
                </a:solidFill>
              </a:rPr>
              <a:t>I</a:t>
            </a:r>
            <a:r>
              <a:rPr lang="en-US" b="1" dirty="0" smtClean="0">
                <a:solidFill>
                  <a:srgbClr val="000000"/>
                </a:solidFill>
              </a:rPr>
              <a:t>ntentional </a:t>
            </a:r>
            <a:r>
              <a:rPr lang="en-US" b="1" dirty="0">
                <a:solidFill>
                  <a:srgbClr val="000000"/>
                </a:solidFill>
              </a:rPr>
              <a:t>S</a:t>
            </a:r>
            <a:r>
              <a:rPr lang="en-US" b="1" dirty="0" smtClean="0">
                <a:solidFill>
                  <a:srgbClr val="000000"/>
                </a:solidFill>
              </a:rPr>
              <a:t>upplementing with Engage NY</a:t>
            </a: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358510" y="563808"/>
            <a:ext cx="2447177" cy="396654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u="sng" dirty="0" smtClean="0">
                <a:solidFill>
                  <a:srgbClr val="000000"/>
                </a:solidFill>
              </a:rPr>
              <a:t>Option #2</a:t>
            </a:r>
          </a:p>
          <a:p>
            <a:pPr algn="ctr"/>
            <a:endParaRPr lang="en-US" u="sng" dirty="0" smtClean="0"/>
          </a:p>
          <a:p>
            <a:pPr algn="ctr"/>
            <a:r>
              <a:rPr lang="en-US" sz="2400" b="1" u="sng" dirty="0" smtClean="0">
                <a:solidFill>
                  <a:schemeClr val="bg1"/>
                </a:solidFill>
              </a:rPr>
              <a:t>K – 2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NEW 2015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Everyday Math</a:t>
            </a: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r>
              <a:rPr lang="en-US" sz="2400" b="1" u="sng" dirty="0" smtClean="0">
                <a:solidFill>
                  <a:srgbClr val="000000"/>
                </a:solidFill>
              </a:rPr>
              <a:t>3 – 5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Engage New York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Modules</a:t>
            </a: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371286" y="556333"/>
            <a:ext cx="2447177" cy="39503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u="sng" dirty="0" smtClean="0">
                <a:solidFill>
                  <a:srgbClr val="000000"/>
                </a:solidFill>
              </a:rPr>
              <a:t>Option #3</a:t>
            </a:r>
          </a:p>
          <a:p>
            <a:pPr algn="ctr"/>
            <a:endParaRPr lang="en-US" dirty="0" smtClean="0"/>
          </a:p>
          <a:p>
            <a:pPr algn="ctr"/>
            <a:r>
              <a:rPr lang="en-US" sz="2400" b="1" u="sng" dirty="0" smtClean="0">
                <a:solidFill>
                  <a:schemeClr val="bg1"/>
                </a:solidFill>
              </a:rPr>
              <a:t>K – 2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Engage New York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Modules</a:t>
            </a: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r>
              <a:rPr lang="en-US" sz="2400" b="1" u="sng" dirty="0" smtClean="0">
                <a:solidFill>
                  <a:srgbClr val="000000"/>
                </a:solidFill>
              </a:rPr>
              <a:t>3 – 5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Engage New York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Modules</a:t>
            </a:r>
          </a:p>
          <a:p>
            <a:pPr algn="ctr"/>
            <a:endParaRPr lang="en-US" b="1" dirty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  <a:p>
            <a:pPr algn="ctr"/>
            <a:endParaRPr lang="en-US" sz="2400" b="1" dirty="0" smtClean="0">
              <a:solidFill>
                <a:srgbClr val="000000"/>
              </a:solidFill>
            </a:endParaRP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885" y="6377628"/>
            <a:ext cx="2911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Communication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67772" y="5352720"/>
            <a:ext cx="6051581" cy="954107"/>
          </a:xfrm>
          <a:prstGeom prst="rect">
            <a:avLst/>
          </a:prstGeom>
          <a:solidFill>
            <a:srgbClr val="00A2E6"/>
          </a:solidFill>
          <a:ln>
            <a:solidFill>
              <a:srgbClr val="00A2E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>
                <a:solidFill>
                  <a:srgbClr val="000000"/>
                </a:solidFill>
              </a:rPr>
              <a:t>Interim Curriculum Review Process</a:t>
            </a:r>
            <a:endParaRPr lang="en-US" sz="2000" b="1" u="sng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Katherine Hansen, Lori </a:t>
            </a:r>
            <a:r>
              <a:rPr lang="en-US" dirty="0" err="1">
                <a:solidFill>
                  <a:srgbClr val="000000"/>
                </a:solidFill>
              </a:rPr>
              <a:t>Honig</a:t>
            </a:r>
            <a:r>
              <a:rPr lang="en-US" dirty="0">
                <a:solidFill>
                  <a:srgbClr val="000000"/>
                </a:solidFill>
              </a:rPr>
              <a:t>, Larissa Wright, Summer Green, 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Wendy </a:t>
            </a:r>
            <a:r>
              <a:rPr lang="en-US" dirty="0">
                <a:solidFill>
                  <a:srgbClr val="000000"/>
                </a:solidFill>
              </a:rPr>
              <a:t>Noyes, Kristin Powell </a:t>
            </a:r>
          </a:p>
        </p:txBody>
      </p:sp>
      <p:sp>
        <p:nvSpPr>
          <p:cNvPr id="3" name="Right Brace 2"/>
          <p:cNvSpPr/>
          <p:nvPr/>
        </p:nvSpPr>
        <p:spPr>
          <a:xfrm rot="5400000">
            <a:off x="4230950" y="608409"/>
            <a:ext cx="728286" cy="8446740"/>
          </a:xfrm>
          <a:prstGeom prst="rightBrace">
            <a:avLst/>
          </a:prstGeom>
          <a:ln w="38100" cmpd="sng">
            <a:solidFill>
              <a:srgbClr val="00A2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onut 3"/>
          <p:cNvSpPr/>
          <p:nvPr/>
        </p:nvSpPr>
        <p:spPr>
          <a:xfrm>
            <a:off x="41039" y="1064891"/>
            <a:ext cx="6026221" cy="1501446"/>
          </a:xfrm>
          <a:prstGeom prst="donut">
            <a:avLst>
              <a:gd name="adj" fmla="val 4751"/>
            </a:avLst>
          </a:prstGeom>
          <a:solidFill>
            <a:schemeClr val="accent2"/>
          </a:solidFill>
          <a:ln>
            <a:solidFill>
              <a:srgbClr val="00A2E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Donut 11"/>
          <p:cNvSpPr/>
          <p:nvPr/>
        </p:nvSpPr>
        <p:spPr>
          <a:xfrm>
            <a:off x="3148138" y="2167763"/>
            <a:ext cx="5850851" cy="1501446"/>
          </a:xfrm>
          <a:prstGeom prst="donut">
            <a:avLst>
              <a:gd name="adj" fmla="val 4751"/>
            </a:avLst>
          </a:prstGeom>
          <a:solidFill>
            <a:srgbClr val="00A2E6"/>
          </a:solidFill>
          <a:ln>
            <a:solidFill>
              <a:srgbClr val="00A2E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Donut 12"/>
          <p:cNvSpPr/>
          <p:nvPr/>
        </p:nvSpPr>
        <p:spPr>
          <a:xfrm>
            <a:off x="6298998" y="1139109"/>
            <a:ext cx="2613533" cy="1216814"/>
          </a:xfrm>
          <a:prstGeom prst="donut">
            <a:avLst>
              <a:gd name="adj" fmla="val 4751"/>
            </a:avLst>
          </a:prstGeom>
          <a:solidFill>
            <a:srgbClr val="00A2E6"/>
          </a:solidFill>
          <a:ln>
            <a:solidFill>
              <a:srgbClr val="00A2E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Donut 13"/>
          <p:cNvSpPr/>
          <p:nvPr/>
        </p:nvSpPr>
        <p:spPr>
          <a:xfrm>
            <a:off x="205367" y="2406079"/>
            <a:ext cx="2861348" cy="2323702"/>
          </a:xfrm>
          <a:prstGeom prst="donut">
            <a:avLst>
              <a:gd name="adj" fmla="val 3215"/>
            </a:avLst>
          </a:prstGeom>
          <a:solidFill>
            <a:srgbClr val="00A2E6"/>
          </a:solidFill>
          <a:ln>
            <a:solidFill>
              <a:srgbClr val="00A2E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575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4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Pop.thmx</Template>
  <TotalTime>956</TotalTime>
  <Words>2034</Words>
  <Application>Microsoft Macintosh PowerPoint</Application>
  <PresentationFormat>On-screen Show (4:3)</PresentationFormat>
  <Paragraphs>420</Paragraphs>
  <Slides>26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Urban Pop</vt:lpstr>
      <vt:lpstr>Document</vt:lpstr>
      <vt:lpstr>Mathematics &amp;  the Common Core State Standards</vt:lpstr>
      <vt:lpstr>Purpose</vt:lpstr>
      <vt:lpstr>purpose</vt:lpstr>
      <vt:lpstr>Upcoming adoption plans</vt:lpstr>
      <vt:lpstr>OptioNs for Your Consideration:</vt:lpstr>
      <vt:lpstr>EDM 2015 Lesson Layout</vt:lpstr>
      <vt:lpstr>Engage NY Lesson Layout</vt:lpstr>
      <vt:lpstr>TABLE TALK</vt:lpstr>
      <vt:lpstr>PowerPoint Presentation</vt:lpstr>
      <vt:lpstr>Interim Curriculum Review Process</vt:lpstr>
      <vt:lpstr>Step 1: Focus on Major work</vt:lpstr>
      <vt:lpstr>Step 1: Focus on Major work</vt:lpstr>
      <vt:lpstr>Step 2: Focus on One Unit</vt:lpstr>
      <vt:lpstr>Step 2: Focus on One Unit</vt:lpstr>
      <vt:lpstr>What’s the difference?</vt:lpstr>
      <vt:lpstr>What’s the difference?</vt:lpstr>
      <vt:lpstr>What’s the difference?</vt:lpstr>
      <vt:lpstr>Table talk</vt:lpstr>
      <vt:lpstr>OptioNs for Your Consideration:</vt:lpstr>
      <vt:lpstr>Professional Development</vt:lpstr>
      <vt:lpstr>PD / Curriculum needs</vt:lpstr>
      <vt:lpstr>Questions?</vt:lpstr>
      <vt:lpstr>Coming to consensus</vt:lpstr>
      <vt:lpstr>PowerPoint Presentation</vt:lpstr>
      <vt:lpstr>Goal</vt:lpstr>
      <vt:lpstr>Potential next Steps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&amp; the Common Core State Standards </dc:title>
  <dc:creator>bethel</dc:creator>
  <cp:lastModifiedBy>bethel</cp:lastModifiedBy>
  <cp:revision>72</cp:revision>
  <cp:lastPrinted>2014-03-26T16:10:30Z</cp:lastPrinted>
  <dcterms:created xsi:type="dcterms:W3CDTF">2014-03-20T17:46:07Z</dcterms:created>
  <dcterms:modified xsi:type="dcterms:W3CDTF">2015-08-10T17:43:42Z</dcterms:modified>
</cp:coreProperties>
</file>